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2" r:id="rId7"/>
    <p:sldId id="261" r:id="rId8"/>
    <p:sldId id="263" r:id="rId9"/>
    <p:sldId id="271" r:id="rId10"/>
    <p:sldId id="272" r:id="rId11"/>
    <p:sldId id="273" r:id="rId12"/>
    <p:sldId id="264" r:id="rId13"/>
    <p:sldId id="274" r:id="rId14"/>
    <p:sldId id="266" r:id="rId15"/>
    <p:sldId id="276" r:id="rId16"/>
    <p:sldId id="277" r:id="rId17"/>
    <p:sldId id="278" r:id="rId18"/>
    <p:sldId id="275" r:id="rId19"/>
    <p:sldId id="270" r:id="rId20"/>
    <p:sldId id="279" r:id="rId21"/>
    <p:sldId id="280" r:id="rId22"/>
    <p:sldId id="281" r:id="rId23"/>
    <p:sldId id="282" r:id="rId24"/>
    <p:sldId id="283" r:id="rId25"/>
    <p:sldId id="288" r:id="rId26"/>
    <p:sldId id="286" r:id="rId27"/>
    <p:sldId id="287" r:id="rId28"/>
    <p:sldId id="289" r:id="rId29"/>
    <p:sldId id="290" r:id="rId30"/>
    <p:sldId id="292" r:id="rId31"/>
    <p:sldId id="291" r:id="rId32"/>
    <p:sldId id="293" r:id="rId33"/>
    <p:sldId id="29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thiya Murthi Sankaran" initials="SMS" lastIdx="1" clrIdx="0">
    <p:extLst>
      <p:ext uri="{19B8F6BF-5375-455C-9EA6-DF929625EA0E}">
        <p15:presenceInfo xmlns:p15="http://schemas.microsoft.com/office/powerpoint/2012/main" userId="9284e5cb05e1db1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D0077B-31FA-45F8-9BB6-1B6FF46B7C0D}" v="234" dt="2022-05-15T14:48:40.805"/>
    <p1510:client id="{CB3D2C7B-1BF4-400E-A408-1438DF713F34}" v="48" dt="2022-05-16T14:30:36.539"/>
    <p1510:client id="{DDC1045D-195C-8840-BFC9-76DFF51F8EBB}" v="52" dt="2022-05-15T14:44:37.888"/>
    <p1510:client id="{E6AD1EFB-0A14-4884-99CB-8F1314C1A857}" v="1028" dt="2022-05-15T16:00:22.3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5T14:38:43.027"/>
    </inkml:context>
    <inkml:brush xml:id="br0">
      <inkml:brushProperty name="width" value="0.05" units="cm"/>
      <inkml:brushProperty name="height" value="0.05" units="cm"/>
      <inkml:brushProperty name="color" value="#E71224"/>
    </inkml:brush>
  </inkml:definitions>
  <inkml:trace contextRef="#ctx0" brushRef="#br0">5750 1 20705,'-15'0'-273,"1"0"1,6 0 1012,-6 0-56,9 0 97,-5 0-309,1 0-233,6 0 0,-9 0 272,5 0-181,4 0-56,-6 0-88,-1 0 1,5 0 570,-9 0-550,9 0 0,-7 0-142,4 0-51,6 0 1,-10 0-57,5 0-25,4 0 0,-9 0 88,5 0-6,4 0 1,-16 0 118,5 0 1,2 0-33,-3 0 0,0 0-89,-6 0 0,-1 0-2,0 0 1,0 0-132,1 0 1,-1 0 6,0 0 100,0 0 1,8 0 18,-1 0-18,1 0 1,-1 0 61,1 0-37,9 0 0,-15 0 110,6 0 0,-5 0-36,-3 0 1,7 0 0,1 0-37,-3 0 0,5 0 0,-3 0-41,-2 0 1,5 0-1,-2 0-30,-3 0 0,-3 0 49,-1 0 0,-1 0 28,0 0 0,0 0 103,1 0-136,8 0 1,-6 0 11,5 0-7,4 0 1,-10 0-41,6 0 0,-5 0 1,-3 0-10,0 0 1,8 0 0,-1 0-1,-2 0 1,-2 0 0,-3 0-10,0 0 0,0 0 1,1 0-1,-1 0 12,0 0 0,8 0 0,-1 0-13,-2 0 1,-2 0 57,-3 0-36,0 0 1,8 0-1,-1 0 12,-2 0-7,8 0 0,-11 0 141,6 0-136,-6 0 1,-1 0 0,-1 0 202,0 0-175,0 0 1,0 0-1,1 0 1,-1 0 28,0 0 1,0 0 0,1 0 0,-1 0-83,0 0 0,0 0 0,0 0-75,1 0 0,-1 0 1,0 0-64,0 0 1,1 0-1,-1 0 15,0 0 1,7 0 357,1 0-241,-1 0 1,1 0 120,-1 0 1,1 0-18,-8 0 1,8 0-114,-1 0 1,1 0-53,-8 0 0,7 0 0,1 0 21,-3 0 0,-3 0 0,-1 0 29,-1 0 0,7 0 0,1 0 0,-3 0 31,-2 0 1,-3 0-1,0 0 1,0 0 14,0 0 0,-7 0 0,0 0 67,3 0-82,2 0 0,-1 0 0,-1 0-86,-3 0 91,0 0 0,7 0 0,0 0 24,0 0-26,1 0 0,-1 0 0,0 0 168,0 0-139,-9 0 1,7 0 0,-5 0 0,4 0 11,4 0 0,-4 0 0,-1 0 0,-6 0-2,-2 0 0,5 0 1,-7 0-1,0 0 67,2 0 0,-5 0 1,8 0-1,-1 0-45,1 0 1,-5 0 0,7 0 0,2 0-74,3 0 0,2 0 0,0 0 61,0 0 1,8 0-1,-1 0-426,-2 0 156,8 0 1,-3 0-178,4 0 296,-4 0 1,-2 0-74,-1 0 150,10 0 51,-4 0-64,9 0-187,0 0 180,-10 0-42,8 0-156,-8 0 147,10 0 63,0 0 48,10 0 1,2 0-29,10 0 0,-1 0-78,1 0 0,0 0 0,0 0 18,-1 0 1,1 0 55,0 0 1,0 0 20,0 0 1,-1 0 72,1 0 38,-10 0-87,-2 0 67,-10 0 16,0 0-117,-10 0 0,5 0-40,-9 0 1,7 0-29,-8 0 81,10 0 1,-4 0 0,6 0 51,-4 0-8,4 0 0,-9 0 2,5 0-92,5 0 24,-8 0 0,8 0 7,-6 0 0,6 0 12,-8 0 0,10 0 1,-2 0 33,-5 0 11,4 0-94,-7 0-170,10 0-183,0 0 421,10 0 9,-7 0 0,9 0 55,-5 0-39,-5 0-212,8 0 15,-10 0 808,0 0-629,-10 0-45,8 0 0,-10 0 7,5 0 1,2 0 9,-10 0 1,8 0 2,-8 0 1,8 0 0,-7 0 6,-3 0 1,5 0 0,-3 0 24,-2 0 0,5 0 32,-2 0-51,-1 0 0,0 0 0,1 0 42,-3 0 0,-2 0-31,-3 0-7,10 0 0,-8 0-51,6 0 0,2 0 17,-3 0 0,8 0-17,-7 0 19,-1 0 1,1 0 11,-1 0 1,8 0 13,-8 0-11,10 0 0,-7 0-40,5 0 38,5 0 0,-11 0 1,6 0-3,-5 0 0,-2 0 78,-1 0-27,10 0 0,-14 0 9,4 0 1,-4 0 0,-3 0-6,0 0 1,8 0 0,-1 0-22,-1 0 0,3 0 0,-1 0 24,-3 0 1,5 0 0,-3 0-32,-2 0 0,5 0 7,-2 0 1,7 0 8,-8 0-6,10 0 4,-5 0 69,1 0-49,6 0-43,-6 0 0,6 0-22,-4 0-4,5 0 1,-10 0 16,4 0 8,6 0 0,-10 0-10,4 0 3,6 0 0,-10 0-68,5 0 5,4 0-56,-6 0 0,6 0 71,-4 0 1,2 0 9,-9 0 0,6 0 6,-6 0 0,7 0 0,-8 0 29,-2 0 0,-2 0 0,-3 0 5,0 0 1,0 0 0,1 0 1,-1 0 1,0 0 0,0 0-41,1 0 29,8 0 1,-6 0 0,5 0 0,-6 0-2,-2 0 1,1 0 37,-1 0-37,0 0 0,8 0 0,-1 0 35,-2 0-12,7 0 0,-2 0 3,5 0 1,2 0-24,-9 0-149,9 0 96,-5 0 0,13 0 130,4 0 127,-5 0-199,8 0 3,-10 0-153,0 0 153,-10 0 1,5 0 0,-9 0-19,-3 0 0,-2 0 0,-3 0 0,0 0-6,0 0 0,1 0 0,-1 0 0,0 0 14,0 0 1,-2 0-1,-3 0 1,-2 0-1,3 0 1,2 0 0,2 0 4,0 0 0,7 0-3,1 0 1,7 0-2,-8 0-3,10 0 0,-2 0-32,14 0-82,-4 0 31,6 0 71,-9 0 1,3 0 106,4 0-31,-4 0-46,6 0 0,-11 0 38,-5 0-37,4 0-71,-16 0 0,14 0 27,-10 0 20,11 0-6,-6 0 22,10 0 568,0 0-608,-10 0 1,5 0 3,-9 0 1,7 0 18,-8 0 0,8 0 13,-8 0 0,8 0-5,-7 0 1,6 0-36,-6 0 39,9 0-4,-5 0 0,8 0-3,-5 0 19,4 0 5,-7 0-29,10 0-93,0 0 116,-9 0 37,6 0-43,-6 0 0,6 0 26,-4 0-186,5 0 29,-18 0 1,15 0-70,-9 0 110,9 0-13,-14 0 43,16 0 122,-6 0-99,-1 0 106,7 0-95,-6 0 47,9 0 268,0 0 3,-10 0-181,8 0-195,-8 0 148,10 0 91,-10 0-124,8 0 1,-10 0 75,5 0-31,-6 0-83,-8 0 0,6 0-63,1 0 1,6 0-41,-6 0 0,7 0 1,-8 0 42,10 0 101,-4 0-70,9 0-471,0 0-181,9 0 1,-4 0 679,10 0 0,-11 0 0,6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5T14:40:19.189"/>
    </inkml:context>
    <inkml:brush xml:id="br0">
      <inkml:brushProperty name="width" value="0.05" units="cm"/>
      <inkml:brushProperty name="height" value="0.05" units="cm"/>
      <inkml:brushProperty name="color" value="#E71224"/>
    </inkml:brush>
  </inkml:definitions>
  <inkml:trace contextRef="#ctx0" brushRef="#br0">62 86 19194,'0'-5'-652,"-1"2"1005,-1 3 1,1 0-35,-2 0-3,3-3 84,0 2 1766,0-3-1451,-4 4-488,3-3 0,-2 1-102,3-3 1,-1 3 77,-2 0 0,2-2 30,-4 2-209,3-1-25,-5 3 0,5 0 69,-3 0-9,3 0 1,-2 0 0,2 1-105,0 2-20,-1-3 1,1 7 0,-1-2-1,1 2-66,2 1 1,0 0 0,0-1-1,0 1 8,0 0 0,0 0 0,0-1 1,0 0-37,3-2 0,-1 1 0,3-2 0,1-1-59,1 1 1,0-2 0,1-2 96,0 0 1,0-3 0,-1-2 0,0 0 64,-2 0 0,1-1 0,-2-3 111,0-2-15,1 1 1,-1 2 0,-1 1 351,-2-1-195,-1 0 0,0-2 300,0 0-345,0-1 0,-1 4 1,-2 0-1,-2 1 92,-2 1 1,2 2-1,0-1 1,-1 0 44,-1 3 1,0 0 0,-1 1-205,0 0 1,3 0-1,1 1 1,-1 1-80,1 3 1,2 2-1,-3 1 1,2 0-45,1-1 1,-1 1-1,0 0 1,1 0-61,2 3 0,0-3 0,0 3-184,0-3 177,0 0 1,0 0 0,0-2-269,3 0 241,1 0 1,1-4-1,1 2-401,0 0 337,0-2 0,2-2 1,1 0-1,0-3-59,1-2 1,1-2 0,-4-1 0,1 1 134,0-1 1,-1-2 0,-1-1 0,-2 2 150,0 0 0,1 2 0,-3-1 0,0 0 213,-1 0 1,-1 3-1,-1 0 1,-2 0 159,-2 1 0,-2 0 1,0 4-1,-1 0-92,0 0 0,0 0 0,1 0 1,-1 0-93,0 0 0,1 1 0,-1 1-210,0 0 16,4 4 0,-3-1-174,2 2 52,1 1 1,1 0 0,3 0 0,0-1-229,0 1 1,0-3-1,0 0-26,0 1 1,3 0 0,3-1 75,0-2 0,0-2 0,-1-1 1,1 0-249,1 0 0,-2 0 1,0 0-169,1 0 0,-2-3 0,0 0 690,0-1 0,2-2 0,-2-1 0</inkml:trace>
  <inkml:trace contextRef="#ctx0" brushRef="#br0" timeOffset="576">85 47 20524,'-7'4'163,"-1"-4"1,3 4-1,0-4 85,-1 0 1,1 0 0,1 1 0,0 0-161,0 2 1,1 0-186,-2 0 0,3-1 141,0 3-44,1-3 0,4 4 0,1-1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5T14:40:21.833"/>
    </inkml:context>
    <inkml:brush xml:id="br0">
      <inkml:brushProperty name="width" value="0.05" units="cm"/>
      <inkml:brushProperty name="height" value="0.05" units="cm"/>
      <inkml:brushProperty name="color" value="#E71224"/>
    </inkml:brush>
  </inkml:definitions>
  <inkml:trace contextRef="#ctx0" brushRef="#br0">62 78 21095,'0'-4'1253,"0"-1"-810,0 3-83,0 1 9,0-3 21,0 1 67,-3 2-312,2-2 1,-3 2 0,3-1 151,-1-1 1,0 1-192,-3 2 0,2 0-129,-2 0 0,3 0 0,-3 1-50,2 1 0,0 0 1,1 3-105,-1 1 1,1 1-1,2 1 1,0 0-95,0-1 0,0-2 0,0 1 1,0 0-154,0 0 0,0 0 0,1-2 120,1-1 0,2 2 0,4-2 156,0-1 1,0-1 0,-1-2 68,1-2 0,0 1 0,-1-3 0,-1-1 220,-1-1 0,-1 2 1,2 0-1,-2-1 63,0-1 1,-2 2 0,-1 0-1,1-1 126,1-1 1,-1 2 0,-2 0 8,0-1 0,-1 0 0,0 0-60,-2 1 1,-3 3-1,1-2-15,-2 1 0,2 2 0,0-1 1,-1 1 57,-1 1 0,2 0 1,-1 0-173,0 0-64,3 0 1,-4 0 0,3 1-106,0 1 0,-2 0 0,2 2-47,0 0 1,2 2-1,-1-2 1,0 1-44,1 0 0,-1 0 0,3 3-131,0 0 1,0 0 0,0-1-145,0 1 1,3 0 0,3-1 108,0-2 1,0-1-1,-1-2 1,1 0 3,1 0 0,0-1 0,1-2-6,0-2 143,-1 3 1,0-7-1,-1 2-6,0 1 28,-1-3 0,2 3 0,-2-4 197,-3 1 71,3-1 1,-5 0 0,3 0 135,-2 1 1,-1-1-1,0 0 1,-1 1-51,-2 2 1,-1-2-1,-4 3 1,1-1 119,-1 0 0,0 3 0,0-1-28,1 3 1,-1 0-1,0 0-309,1 0 1,-1 0-1,0 3-83,0 2 0,2 2 1,0 1-67,4-1 77,-2 1 1,3-3 0,-2 0-20,2 1 37,1 1 0,0-1 0,0-1-42,0 1 0,3-2 0,0 0 0,2 0-200,1-3 1,0 3 0,2-2 0,0 0-51,0-1 1,-1-1 0,1 0 0,0-1 27,-1-1 1,1 0-1,0-3 178,0-1 0,-3 1 0,-1 0 483,0-1 0,-2-1 749,-2 0-897,-3-1 0,-2 3 1,-2 0-1,-1 2 232,0 1 0,0-1 1,1 0-405,-1 2-141,0 0 1,1 1 0,-1 1-320,0 1 1,4 2 0,0 4-1077,1 0 0,2 0 1488,-1-1 0,1 1 0,1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5T14:41:00.771"/>
    </inkml:context>
    <inkml:brush xml:id="br0">
      <inkml:brushProperty name="width" value="0.05" units="cm"/>
      <inkml:brushProperty name="height" value="0.05" units="cm"/>
      <inkml:brushProperty name="color" value="#E71224"/>
    </inkml:brush>
  </inkml:definitions>
  <inkml:trace contextRef="#ctx0" brushRef="#br0">0 14 21203,'0'-7'1526,"0"1"-1229,0 6-150,0 0 0,0 6-87,0 2 1,0 0-1,0 0 1,0 3-1,0 1 0,0 2 1,0 2-1,0 3 11,0 2 0,0 0 1,0 2-1,0-1 5,0 2 1,0 1-1,0 1 1,0-1-4,0-3 1,0 1 0,0-3 0,0-1-36,0 0 0,0 0 0,0-3 94,0 2-111,0-1 1,0-2 0,0 1-1,0 2-1,0-2 1,0 3-1,0 0 1,0 2-6,0 2 0,0 1 0,0-1 0,0-1 0,0 2 1,0 5-1,0 3 1,0 1-10,0-1 0,0 3 0,0-4 0,0-2 3,0-1 1,0 3-1,0-2 1,0-2 2,0-4 1,0-5-1,0 2 1,0 1 13,0 0 0,0-5 0,0 1-41,0-2 28,0-2 0,0 2 0,0 1 1,0 2 8,0-2 0,0 3 1,0 0-1,0 2 8,0 2 1,0 2 0,0 2-1,0-1 0,0 0 1,0 5 0,0 0 0,0-2 20,0-1 1,0-1 0,0-1 0,0 1 26,0-1 0,0 0 0,0 1 0,0-1 20,0 1 1,0 4-1,0 1 1,0 2-1,0 2 0,0 3 0,0 0 0,0 1-18,0 0 1,0-1 0,0 1-1,0-1-15,0 1 1,0 0 0,0-1-116,0 1 35,0 0 1,0-5 0,0 2-1,0 4 80,0 6 0,0-2 0,0-1 1,0-3 10,0-1 0,0 0 0,0-2 0,0-3-62,0-4 0,0-3 1,0-2-1,0 1-16,0-1 1,0 1-1,0-2 1,0-2 9,0-1 0,0 5 0,0 3 1,0 0-8,0-2 0,0-3 0,0-2 0,0-1-9,0 2 0,0-5 1,0-2-1,0-2-4,0-2 1,0 0 0,0 1-128,0-1 139,0-6 0,0 5 52,0-3-61,0 3 1,0-4-10,0 1 1,0 0 1,0 0 8,0 0 1,0-5 0,0 5 0,0-5-28,0 5 0,0-5-41,0 5 0,0 0 1,0 4 1,0 0 0,0 1 63,0-1 0,0 0 0,0 0 150,0 1-154,0-1 0,0 0 0,0 0-128,0 0 134,0 1 0,0-1 1,0 2-68,0 2 60,0-2 1,0 4 0,0-6 0,0 0-8,0 1 1,0-1-1,0 0 7,0 0 0,0 0 0,0 1-72,0-1 1,0 0 0,0 0-23,0 0 1,0-4 0,0 0 68,0 1 1,0-2 0,0 1-2,0 1 0,0 2 0,0 1 53,0 0 0,0 0 0,0 0 13,0 1 0,0-6 0,0 1-70,0 2 0,0 0-19,0 3 0,0-6 1,0 1-26,0 1 1,0-2 8,0 1 0,0-5-33,0 5 0,0-5 137,0 5 50,0-6 1,0 4 78,0-2-116,0-4 34,0 5-69,0-6-280,0 0 405,0 6-97,0-5 0,0 7-8,0-4-39,0-2 1,0 5-9,0-3-35,0-2 59,0 4 0,0-5-113,0 4 103,0-4-11,0 5 7,0 0 1,0-3 85,0 5 35,0-5-95,0 3 6,0-6-14,0 6 4,0-4 20,0 4-26,0-6-9,0 5 11,0-3-19,0 10 0,0-5-17,0 6 1,0-4 9,0 0 0,0-5 27,0 5 0,0-5 202,0 5-120,0-6-112,0 9 62,0-11-118,0 5 73,0-6 1,0 2-192,0 2 98,0-2-197,0 3-1222,0-5 1072,0 0 0,0 6 1,0 2-1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5T14:41:09.203"/>
    </inkml:context>
    <inkml:brush xml:id="br0">
      <inkml:brushProperty name="width" value="0.05" units="cm"/>
      <inkml:brushProperty name="height" value="0.05" units="cm"/>
      <inkml:brushProperty name="color" value="#E71224"/>
    </inkml:brush>
  </inkml:definitions>
  <inkml:trace contextRef="#ctx0" brushRef="#br0">199 0 20011,'-13'0'-696,"6"0"1005,1 0-197,6 0 0,1 0 0,4 0-10,3 0 1,4 0 0,1 0-40,1 0 0,-1 0 1,0 0 5,0 0 0,0 0 0,1 0 1,-1 0-41,0 0 1,-3 0 0,2 0 0,3 0-22,0 0 0,4 0 0,0 0 1,1 0 2,4 0 1,1 0-1,1 0 1,1 0-4,-1 0 0,0 0 0,2 0 1,2 0 13,1 0 1,-1 0 0,-5 0 31,-3 0-44,3 0 0,-6 0 0,5 0 0,-4 0 3,0 0 0,-1 0 1,-2 0-1,4 0 34,-1 0 0,1 0 0,-5 0 0,3 0 24,2 0 0,1 0 1,3 0-1,-2 0 6,-1 0 1,-1 0 0,2 0 0,-2 0-23,-2 0 0,0 0 0,-3 0-37,2 0 0,4 0 1,-5 0 42,0 0 0,-7 0 145,-1 0-176,0 0 11,4 0 1,-4 0 15,-1 0-129,1 0 26,-2 0 67,-1 0 1,-7 0-1,-4 0 21,-3 0 1,-4 0 0,-1 0-25,0 0 1,-1 0 0,1 0 0,0 0-3,0 0 0,-1 0 0,0 0 0,-2 0-5,-2 0 1,-1 0-1,3 0-21,-2 0 19,-5 0 0,6 0 0,-5 0 116,-1 0-111,-2 0 0,-1 0 1,-2 0-1,-2 0 11,-1 0 0,-4 0 0,4 0 0,2 0-16,1 0 1,-3 0-1,0 0 1,2 0 26,1 0 0,6 0 1,0 0-1,-1 0 7,-2 0 0,4 0 0,2 0 0,1 0-26,1 0 0,-5 0 0,4 0 0,2 0-26,1 0 0,2 0 0,-2 0-37,-2 0 0,2 0 0,-3 0-12,4 0 54,1 0 0,-1 0 0,1 0 16,0 0-21,0 0 1,-1 0 184,1 0-36,0 0 0,4 0-59,0 0 1,5 0-87,-5 0-83,6 0-29,-3 0 134,6 0 129,0 0 25,-5 0-77,3 0-61,-10 0 0,9 0-34,-5 0 8,5 0 1,-5 0 0,4 0-15,-5 0 1,2 0-3,-2 0 1,0 0 5,-4 0 0,4 0 13,0 0 1,5 0-8,-5 0 1,0 0 40,-4 0 0,4 0 83,0 0-93,6 0 1,-4 0 157,3 0-185,2 0 42,-4 0-201,0 0-182,5 0 178,-5 0 283,6 0-23,0 0-33,-6 0-564,5 0-3,-5 0 116,6 0 669,0 0 0,6 0-312,3 0 1,2 0-1,3 0 1,-1 0-3,0 0 0,0 0 1,2 0-1,1 0 30,2 0 1,1 0-1,-3 0 1,3 0 92,2 0 0,-5 0 1,1 0 52,-2 0-140,-2 0 1,0 0 0,1 0 0,-1 0-3,0 0 0,0 0 0,1 0-7,-1 0 1,0 0 25,0 0 0,-4 0 21,0 0 1,-5 0-3,5 0-46,-6 0-44,3 0 13,-6 0 397,0 0-364,6 0 0,1 0-31,6 0 1,-4 0 0,0 0 9,1 0 1,2 0 0,1 0-1,0 0 11,1 0 1,-1 0 0,0 0 0,2 0 5,2 0 0,-1 0 1,6 0 5,2 0-8,-5 0 1,6 0-1,-3 0 1,2 0-2,-2 0 1,3 0 0,-5 0 1,1 0 2,4 0 1,-5 0 0,5 0 0,-1 0 3,-2 0 0,0 0 1,4 0-1,1 0-2,-1 0 1,-1 0 0,-2 0 0,-1 0 30,2 0 0,1 0 0,0 0 0,-2 0-4,-1 0 1,0 0-1,3 0 1,-1 0-9,-2 0 0,-2 0 0,4 0 0,-2 0 19,1 0 0,-2 0 0,0 0 1,-1 0 61,1 0 0,-4 0 0,4 0 149,-2 0-221,4 0 0,-6 0 0,3 0-64,-1 0 51,5 0 1,-8 0 0,4 0 0,0 0-14,-4 0 0,0 0 0,0 0 1,3 0-40,2 0 0,-5 0 0,1 0 0,0 0 56,0 0 0,-1 0 1,5 0-1,-2 0-5,-3 0 1,3 0 0,0 0 0,2 0-7,2 0 0,-2 0 1,1 0-1,1 0-15,2 0 1,0 0-1,-1 0-36,-2 0 46,0 0 1,4 0-1,1 0 1,-1 0-1,1 0 1,-2 0 0,-2 0 0,-1 0-3,2 0 0,-1 0 0,1 0 0,-2 0-1,1 0 0,-2 0 0,1 0 1,1 0 25,2 0 0,-3 0 0,0 0 0,3 0-19,5 0 1,-3 0 0,3 0-1,-5 0-11,-3 0 0,0 0 0,4 0 0,1 0-18,-1 0 0,-4 0 0,0 0 0,0 0-4,-1 0 0,2 0 0,-4 0 0,0 0 0,1 0 1,2 0 0,-3 0-190,1 0 197,-4 0 0,8 0 1,-5 0-193,2 0 173,-5 0 1,9 0 0,-5 0-1,2 0-14,0 0 1,0 0 0,5 0 0,-2 0 22,-3 0 1,1 0-1,-4 0 1,2 0 11,2 0 1,-2 0 0,-1 0 0,0 0 21,-4 0 0,3 0 0,0 0 1,0 0 8,0 0 0,-1 0 1,-4 0-1,3 0-15,0 0 0,5 0 0,-4 0 1,-1 0-22,2 0 1,-2 0-1,3 0-2,-1 0 18,-1 0 1,0 0-1,-1 0 1,1 0 12,1 0 1,-3 0 0,5 0-1,-2 0 22,-3 0 0,0 0 1,0 0-1,2 0 0,-2 0 0,-1 0 0,-2 0 0,1 0-21,4 0 1,-3 0 0,2 0 0,-2 0 1,-2 0 0,1 0 0,-1 0 0,0 0 41,0 0 1,0 0-11,1 0-27,-1 0 0,0 0 107,0 0-110,0 0 0,1 0 0,-1 0-3,0 0 0,0 0-189,1 0 175,-1 0 1,-4 0-1,-1 0-14,3 0 0,0 0 0,3 0 0,-1 0 1,0 0 0,0 0 12,0 0 0,1 0 1,-1 0-1,0 0-2,0 0 0,1 0 1,-1 0-1,0 0-34,0 0 1,2 0 0,1 0 0,3 0-78,2 0-1,-4 0 1,4 0 38,-2 0 51,4 0 0,-6 0 0,5 0 169,1 0-165,2 0 1,-3 0-1,0 0 242,2 0-130,1 0 1,-3 0 0,0 0 0,1 0-39,2 0 0,-3 0 0,-1 0 0,-1 0-37,1 0 1,-5 0 0,2 0 0,-4 0-34,-1 0 1,1 0 0,-1 0 0,0 0-19,0 0 0,-4 0 0,0 0-13,1 0 1,2 0-51,1 0 1,0 0 37,1 0 1,-6 0 31,1 0 1,-4 0 125,3 0 131,-5 0 70,3 0-95,-6 0-700,0 0 522,6 0-22,-4 0 79,4 0 1,-5 0 98,3 0 198,-2 0-299,4 0 0,-5 0-167,4 0 44,-4 0 10,5 0-34,-6 0 136,0 0-14,6 0 28,-5 0-18,5 0-33,-6 0-61,0 0-82,6 0 2,-5 0 104,11 0-5,-10 0 0,5 0 7,-3 0 0,4 0 35,5 0-28,-6 0 0,5 0 3,-3 0 1,-2 0-1,2 0-17,1 0 1,-2 0 0,0 0 0,3 0 0,-4 0 254,2 0-199,-6 0 1,4 0-5,-2 0-29,-4 0-55,5 0 56,-6 0-214,0 0-619,-6 0-63,5 0-576,-5 0 1460,6 0 0,-6 0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5T14:44:06.675"/>
    </inkml:context>
    <inkml:brush xml:id="br0">
      <inkml:brushProperty name="width" value="0.05" units="cm"/>
      <inkml:brushProperty name="height" value="0.05" units="cm"/>
      <inkml:brushProperty name="color" value="#E71224"/>
    </inkml:brush>
  </inkml:definitions>
  <inkml:trace contextRef="#ctx0" brushRef="#br0">270 0 20506,'-10'0'391,"18"0"1,-1 0 0,12 0-244,-2 0 1,0 0-1,3 0-37,-1 0 0,-6 0 1,0 0-1,2 0-6,2 0 1,-4 0 0,0 0-10,2 0-69,2 0 0,2 0 1,0 0-1,1 0-10,-1 0 1,0 0 0,1 0-38,-1 0 1,0 0 0,1 0 0,-1 0 40,0 0 1,0 0 0,1 0 0,-1 0-5,0 0 1,1 0 0,-1 0-1,0 0-4,1 0 0,-1 0 1,0 0 17,1 0 1,-1 0 205,0 0-195,0 0 0,1 0 54,-1 0 1,0 0 4,1 0 0,-7 0-60,-1 0 0,-5 0-23,6 0 0,-7 0-21,7 0 1,-7 0-16,7 0 1,-6 0 67,6 0 337,-9 0-28,5 0-2,-9 0-50,0 0-392,-9 0 106,7 0 0,-15 0-48,4 0 1,-4 0 0,-3 0 10,1 0 0,0 0 0,-1 0 1,1 0 86,0 0 1,-1 0 0,-1 0 0,-3 0 36,-1 0 0,-1 0 0,7 0 0,-3 0 36,-4 0 1,5 0 0,-5 0-1,5 0-54,1 0 0,-5 0 0,-1 0 57,2 0-101,3 0 0,8 0 0,0 0 1,-2 0 15,-2 0 0,-2 0 1,-1 0-115,1 0 0,6 0 0,0 0-23,-2 0 1,5 0-7,-3 0 1,0 0 49,-6 0 1,-1 0 59,1 0 1,0 0 22,-1 0 0,1 0-69,0 0 1,-1 0-138,1 0 147,0 0 0,6 0 1,0 0-21,-2 0 1,4 0 0,-2 0 3,-2 0 38,7 0 1,-9 0 0,4 0 41,-4 0 0,4 0 1,0 0 29,-2 0 0,4 0-70,-2 0 0,7 0-124,-7 0-94,9 0-443,-5 0 415,9 0 1,2 0 263,5 0-23,3 0 0,10 0 0,-1 0 57,0 0 1,1 0 0,-1 0-1,2 0-33,5 0 0,-4 0 1,3 0-1,-3 0-18,-3 0 0,0 0 0,3 0 0,1 0-19,3 0 1,0 0 0,-7 0-1,1 0 56,-1 0 0,2 0 0,3 0-55,2 0 0,2 0 0,-5 0 8,3 0 1,0 0-1,-7 0 13,0 0 0,1 0 79,-1 0 1,0 0-68,0 0 1,1 0-42,-1 0 0,-6 0 17,0 0 335,-9 0 436,5 0-734,-9 0 0,-2 0-529,-5 0 38,5 0 388,-7 0-71,9 0 1,9 0 126,4 0 1,4 0 0,2 0 10,1 0 0,-1 0 0,0 0 0,1 0-18,-1 0 0,2 0 1,3 0-1,2 0-11,-3 0 1,5 0-1,-2 0 1,0 0 6,2 0 0,-1 0 0,6 0 0,-6 0 16,1 0 0,-6 0 1,4 0-1,-5 0 36,-2 0 0,1 0 0,-1 0 2,0 0 0,-6 0 0,0 0-29,2 0 1,-4 0-11,2 0-7,-9 0 0,13 0-14,-4 0 0,-2 0-5,2 0 1,-7 0 12,7 0 0,0 0-10,6 0 9,-8 0 1,6 0-2,-4 0 1,-3 0 4,3 0 0,-6 0-120,6 0 119,0 0 1,-1 0-44,1 0 44,-8 0 0,12 0-5,-4 0 0,-3 0 17,3 0 1,0 0 13,6 0 1,-6 0 4,0 0 1,-6 0-20,5 0 0,1 0-3,7 0 1,-8 0 0,1 0-2,-8 0 1,5 0-9,-3 0 6,-5 0 1,9 0-12,-5 0-8,5 0 16,8 0 0,-6 0 2,0 0 1,-7 0 3,7 0 0,-6 0 0,6 0 1,-7 0-2,7 0 0,-9 0-37,5 0 29,-9 0-107,8 0 33,3 0 0,2 0 38,0 0 1,-7 0 22,7 0 1,-7 0 76,7 0 5,-8 0 1,5 0-234,-3 0-883,-5 0-938,7 0 980,-9 0 1012,0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5T14:44:37.882"/>
    </inkml:context>
    <inkml:brush xml:id="br0">
      <inkml:brushProperty name="width" value="0.08571" units="cm"/>
      <inkml:brushProperty name="height" value="0.08571" units="cm"/>
      <inkml:brushProperty name="color" value="#E71224"/>
    </inkml:brush>
  </inkml:definitions>
  <inkml:trace contextRef="#ctx0" brushRef="#br0">64 39 8017,'0'-3'1154,"0"-3"-505,0 5 37,0-2-52,-2 3 0,1 0 442,-1-2-674,-2 1 0,1-1-219,-4 4 0,3-1 0,0 4-139,2 0 0,-3-2 0,3 1 0,0 1-9,-1-2 0,2 3 0,-1-2 0,1 1-35,-1-1 0,1 2 0,-1-2-163,1 2 1,2 1-141,1-1 200,2-3 1,2 1-1,0-3-531,1 2 451,-1-1 1,1-3 0,-1 0 0,0-2-113,1-1 0,-1 2 0,1-2 0,-2-1 132,0-1 1,0 0 0,-1-1 123,0 1 0,-2-1 0,-2 1 1,0 0 137,0-1 0,0 1 0,-2-1 120,0 1 1,-3 2 0,1 0-1,-2 1 183,0-1-1,-1 3 1,1-2-77,-1 3 0,1 0 0,0 0 421,-1 0-548,1 0 1,2 0-1,-1 2 1,1 1-22,0 0 0,-1-1 0,3 2 0,-1 0-123,0-1 1,0-1 0,2 3-66,-2 0 1,1 0-1,2 2-31,0-1 0,0 0 1,1 1-53,1-1 1,1 1 0,2-2-1,-1 0-181,1-3 1,-1 1 0,0-1-1,1-1-67,1 0 0,-2-1 0,0-1 127,1-1 1,1-1-1,0-2 1,-1 1-60,-1-1 0,-3 1 153,2 0 132,0 0 1,-2 0 233,1-1-54,-1 1 1,-4 0 167,-1 2 0,0 2-178,0 0 0,0 0 1,0 2-246,2 3 0,1-2 1,1 2-355,0 0 0,0-2-52,0 1 1,0-1 111,0 1 0,1-3 176,1 1 1,-1-1 0,3-2 104,-1-1 1,0 2-1,-2-3 79,1 0 1,0-1 50,-2-2 1,0 2 112,0-1 1,0 3-62,-3-2-666,0 2 0,-1 0 561,-1 2 0,4-3 0,-2-1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5T14:39:01.113"/>
    </inkml:context>
    <inkml:brush xml:id="br0">
      <inkml:brushProperty name="width" value="0.05" units="cm"/>
      <inkml:brushProperty name="height" value="0.05" units="cm"/>
      <inkml:brushProperty name="color" value="#E71224"/>
    </inkml:brush>
  </inkml:definitions>
  <inkml:trace contextRef="#ctx0" brushRef="#br0">131 0 20067,'-22'0'15,"0"0"1,1 0 195,-1 0 25,0 0-269,10 0-39,2 0 0,13 0 60,4 0 1,5 0-1,12 0 1,3 0 20,2 0 1,2 0 0,-2 0 0,5 0-38,0 0 1,5 0 0,-8 0-1,1 0 34,-1 0 0,6 0 0,-6 0 0,0 0-30,1 0 1,4 0 0,-4 0 0,-1 0 5,1 0 0,4 0 1,-7 0 84,-2 0-65,6 0 0,-6 0 0,9 0 162,3 0-156,-8 0 0,8 0 0,-7 0 126,2 0-110,2 0 0,7 0 0,1 0 1,-1 0 10,1 0 0,-8 0 0,1 0 0,1 0-35,3 0 1,-4 0-1,-3 0 1,0 0-17,-1 0 1,-4 0 0,5 0-1,0 0 2,0 0 0,-5 0 1,5 0-1,0 0 4,0 0 1,-5 0 0,5 0 0,-3 0 6,-4 0 1,7 0 0,-1 0 8,1 0-7,-2 0 1,-3 0 0,0 0 80,-3 0-78,-1 0 0,-4 0 0,1 0 31,0 0-31,0 0 0,0 0 0,-1 0 13,1 0 0,0 0 0,0 0 49,-1 0 0,-6 0 0,-1 0-34,3 0 1,3 0 0,2 0-33,-1 0 1,-6 0-1,-1 0-31,3 0 0,3 0 0,1 0 33,1 0 0,0 0 0,0 0 29,-1 0 0,1 0 0,0 0 102,0 0-125,0 0 1,-1 0 0,1 0 65,0 0-66,0 0 0,7 0 0,0 0 0,-3 0-19,-1 0 1,4 0 0,0 0-1,0 0-17,2 0 1,-7 0-1,5 0 1,-4 0-4,-4 0 1,8 0-1,0 0 1,-2 0 8,-3 0 0,-2 0 0,0 0 1,0 0 25,-1 0 0,-6 0 0,-1 0 50,3 0 0,3 0 98,1 0-133,-8 0 6,6 0 17,-7 0-28,0 0 6,7 0 1,-14 0 39,10 0 45,-10 0-82,4 0 0,-6 0 7,4 0-112,-5 0 73,8 0 43,-10 0 1,3 0 139,4 0-150,-5 0 50,8 0-51,-10 0 1,2 0-5,6 0-76,-6 0 1,10 0 22,-5 0 1,-2 0 6,10 0 17,-10 0 0,7 0-32,-5 0 0,-2 0-67,9 0 99,-9 0 1,7 0-10,-5 0 226,-4 0-108,16 0-21,-16 0 1,9 0-113,-5 0 1,-2 0-35,9 0 0,-6 0-76,6 0 200,-9 0 1,7 0 75,-5 0-74,-4 0-245,6 0 183,-9 0-409,0 0 494,10 0-88,-7 0 0,16 0 151,-5 0-137,-4 0 1,9 0 27,-4 0-22,4 0 1,-4 0 0,-1 0 10,3 0 1,3 0-1,1 0-82,1 0 0,-7 0-631,-1 0 94,1 0 597,-3 0 0,-2 0 0,-10 0 0</inkml:trace>
  <inkml:trace contextRef="#ctx0" brushRef="#br0" timeOffset="2200">2461 0 20302,'22'0'1740,"0"0"-1824,-1 0 1,1 0 0,0 0-59,0 0 1,2 0 0,3 0-1,2 0-57,-3 0 1,8 0 0,2 0 51,5 0 117,3 0 1,2 0 0,2 0-159,3 0 83,10 0 0,-15 0 0,4 0 1,-1 0 66,2 0 0,-8 0 0,3 0 0,-7 0 55,0 0 0,-5 0 0,2 0 1,0 0 29,-2 0 1,-3 0 0,-9 0-1,2 0 38,5 0 1,-4 0 0,4 0 0,-5 0-16,-2 0 0,-1 0 1,1 0-1,0 0-48,0 0 1,0 0-1,-1 0-22,1 0 18,10 0 0,-16 0 0,6 0-173,-2 0 147,-1 0 0,-5 0 0,1 0-83,2 0 1,2 0 36,3 0 161,-10 0-39,8 0 1,-16 0 80,11 0 0,-8 0 3,8 0 1,-1 0-117,8 0 1,0 0-134,0 0 111,-1 0 0,-6 0 1,-1 0-1,3 0-17,3 0 0,-6 0 1,1 0-1,2 0 12,2 0 1,3 0-1,-1 0 1,1 0 9,0 0 0,0 0 1,0 0-1,2 0 7,5 0 1,-5 0-1,5 0 1,-5 0-18,-2 0 0,7 0 0,0 0 0,-2 0 10,-3 0 1,5 0 0,0 0 0,-2 0-10,-3 0 0,-7 0 1,2 0-9,5 0 1,3 0-143,-5 0 145,-1 0 0,-6 0-166,-1 0 186,-9 0 23,5 0 132,-10 0-346,0 0 95,-10 0 1,5 0-39,-9 0 110,9 0-55,-14 0 54,16 0 0,-6 0 55,-1 0 7,-2 0 1,-3 0 21,1 0 1,7 0 4,-8 0-135,10 0 1,-7 0 82,5 0-109,4 0 1,-9 0 66,5 0-13,5 0 88,-8 0-63,10 0-707,0 0 631,-10 0-224,8 0 45,-8 0-101,10 0 349,0 0 0,-9 0 0,-4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5T14:39:10.254"/>
    </inkml:context>
    <inkml:brush xml:id="br0">
      <inkml:brushProperty name="width" value="0.05" units="cm"/>
      <inkml:brushProperty name="height" value="0.05" units="cm"/>
      <inkml:brushProperty name="color" value="#E71224"/>
    </inkml:brush>
  </inkml:definitions>
  <inkml:trace contextRef="#ctx0" brushRef="#br0">414 0 20182,'-14'0'-690,"-1"0"1,8 0 368,-7 0 321,9 0 0,-5 0 0,10 0 0</inkml:trace>
  <inkml:trace contextRef="#ctx0" brushRef="#br0" timeOffset="237">393 0 21280,'-22'0'478,"7"0"-300,1 0-69,9 0 1,-2 0-108,14 0 0,-2 0 1,9 0 31,3 0 0,-5 0 0,3 0-124,2 0 0,-5 0 1,3 0-753,1 0-167,-6 0 1009,0 0 0,0 0 0,2 0 0</inkml:trace>
  <inkml:trace contextRef="#ctx0" brushRef="#br0" timeOffset="3334">1 0 20993,'12'0'-1082,"-2"0"1566,-10 0 1,9 0-365,6 0 0,4 0 0,3 0 1,0 0 23,-1 0 0,8 0 0,3 0-82,2 0-30,2 0 1,8 0 0,2 0 0,2 0 8,3 0 1,2 0-1,-5 0 1,3 0 9,-2 0 1,-3 0-1,-5 0 1,-3 0 6,-1 0 1,-3 0 0,4 0 0,-4 0-16,-2 0 0,4 0 0,-7 0 0,0 0-7,2 0 1,1 0 0,4 0-1,-4 0 21,-1 0 0,1 0 1,6 0-1,-1 0-53,1 0 0,1 0 0,0 0 1,-3 0 21,3 0 1,-5 0-1,-1 0-111,-1 0 96,-3 0 0,0 0 0,0 0 0,-2 0-6,-3 0 1,-2 0 0,-1 0 0,1 0 16,0 0 0,7 0 1,0 0-1,-2 0 15,-3 0 1,-2 0-1,-1 0 1,1 0-6,0 0 1,7 0 0,0 0 0,-2 0-12,-3 0 0,0 0 0,3 0 0,2 0-27,-3 0 0,-2 0 1,1 0-1,1 0-1,3 0 0,0 0 0,-7 0 1,0 0 16,0 0 1,7 0-1,0 0 1,-3 0-7,-1 0 0,4 0 0,0 0 1,0 0-8,2 0 0,-7 0 0,8 0 0,-3 0 2,0 0 1,10 0 0,-6 0-1,4 0 1,-1 0 0,-7 0 0,7 0 0,3 0 13,2 0 0,3 0 1,-1 0-1,1 0 1,-1 0 0,8 0 0,0 0 0,-3 0-16,-2 0 1,-2 0 0,2 0 0,2 0-23,3 0 0,2 0 0,-4 0 0,2 0 17,-3 0 1,-2 0 0,0 0 2,5 0-5,-5 0 1,7 0-1,-7 0 26,5 0-17,-5 0 0,9 0 0,-6 0 26,2 0-25,-1 0 1,1 0 0,0 0 0,-3 0 0,-2 0 0,-9 0 1,-1 0-1,3 0-2,2 0 0,-7 0 0,-3 0 0,-2 0-1,0 0 1,3 0 0,-6 0-1,3 0-5,-2 0 1,-3 0 0,-2 0 0,0 0-30,-1 0 0,1 0 0,0 0 16,0 0 1,0 0 0,-1 0 53,1 0 1,-7 0 202,-1 0-171,1 0 111,-3 0-105,7 0 0,-14 0-85,9 0-101,-9 0 35,15 0 1,-16 0 57,11 0 0,-8 0 28,8 0 1,-8 0 30,8 0 0,-1 0-6,8 0 1,-8 0 0,1 0-26,2 0 1,2 0 0,3 0 3,0 0 1,0 0-1,-1 0 1,1 0 32,0 0 0,0 0 0,-1 0 0,1 0-4,0 0 0,2 0 0,3 0 0,2 0-22,-3 0 1,6 0 0,-3 0 0,0 0-22,2 0 1,-4 0 0,7 0 0,0 0-1,0 0 1,-5 0 0,7 0 0,0 0-14,-2 0 0,5 0 0,-10 0 0,0 0-1,2 0 0,-6 0 0,4 0 0,-5 0 14,-2 0 0,-1 0 0,1 0 0,0 0-5,0 0 0,-1 0 0,1 0-6,0 0 0,-7 0-20,-1 0 1,-7 0-90,8 0 21,-10 0 198,4 0-65,-9 0 0,-2 0 6,-5 0-13,4 0-259,-6 0 242,9 0-171,0 0 208,9 0 1,-4 0 9,10 0 0,-8 0-55,7 0 1,1 0-5,7 0 0,-1 0 0,1 0-65,0 0 67,-10 0 0,7 0 0,-4 0-4,4 0 0,3 0 0,0 0 1,0 0 0,-1 0 1,-6 0 0,-1 0 0,3 0 5,3 0 1,2 0-1,-1 0 1,1 0 1,-7 0-1,-1 0 1,3 0-1,2 0 0,3 0 0,0 0-2,0 0 0,-8 0 0,1 0 1,2 0-7,2 0 0,-4 0 1,-1 0-88,3 0 89,2 0 1,-4 0 0,-1 0-94,3 0 60,3 0 0,2 0 0,-1 0 0,1 0-7,0 0 0,7 0 0,0 0 0,-2 0 71,-3 0 1,-3 0-1,1 0 1,0 0-34,0 0 1,0 0 0,-1 0 19,1 0 0,0 0 31,0 0-38,-1 0 10,-8 0-10,-4 0-2,-9 0-313,0 0 263,-9 0 14,6 0 53,-7 0-18,10 0 0,3 0-13,4 0 0,-2 0-35,10 0 0,-8 0-3,7 0 13,-9 0 5,14 0 58,-6 0 1,1 0 30,1 0 0,-8 0 18,7 0 1,-6 0-29,6 0 1,-7 0-49,8 0 0,-1 0-19,8 0 1,-7 0 1,-1 0 1,-6 0 23,6 0-9,-9 0-19,14 0 0,-7 0 1,3 0-35,-1 0 1,-6 0 2,6 0 0,-7 0 16,8 0 0,-8 0 29,8 0 26,-10 0-15,14 0 0,-14 0-119,9 0 58,-9 0 1,7 0-91,-5 0 104,-4 0 9,7 0-12,-10 0 73,9 0 105,-6 0 228,6 0-162,-9 0-838,0 0 1,0 0-1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5T14:39:21.665"/>
    </inkml:context>
    <inkml:brush xml:id="br0">
      <inkml:brushProperty name="width" value="0.05" units="cm"/>
      <inkml:brushProperty name="height" value="0.05" units="cm"/>
      <inkml:brushProperty name="color" value="#E71224"/>
    </inkml:brush>
  </inkml:definitions>
  <inkml:trace contextRef="#ctx0" brushRef="#br0">1 1 20142,'12'0'-801,"-3"0"910,-9 0 1,-2 0 69,-5 0 128,4 0-156,-6 0 1,11 0-49,5 0 1,-2 0 0,10 0-42,1 0 1,4 0 0,2 0-35,-1 0 1,-6 0-1,-1 0-97,3 0 108,3 0 0,2 0-165,-1 0 141,1 0 0,2 0 1,3 0-6,2 0 2,0 0 1,-7 0 0,-1 0 0,4 0 11,4 0 1,-3 0-1,8 0 1,-2 0 36,-6 0 0,6 0 0,-1 0 1,1 0-13,-1 0 0,5 0 1,-4 0-1,2 0-38,4 0 0,1 0 1,0 0-1,-3 0-19,3 0 0,2 0 0,3 0 0,-1 0-13,1 0 1,2 0 0,2 0 0,5 0 25,3 0 0,-5 0 1,4 0-1,1 0 13,0 0 0,-6 0 1,9 0-1,-1 0 3,-3 0 1,6 0 0,-8 0-1,3 0 4,4 0 0,-4 0 0,2 0 0,0 0-7,-2 0 1,9 0-1,-5 0 1,6 0 9,-3 0 1,-5 0-1,2 0 1,-2 0 16,3 0 0,-8 0 0,-2 0 0,-3 0 1,3 0 0,-3 0 0,8 0 0,-3 0-9,-4 0 0,-1 0 1,0 0-1,6 0-12,1 0 1,-6 0 0,2 0 1,-5 0-7,-3 0 1,3 0-1,2 0 119,3 0-114,-10 0 0,1 0 0,-9 0 0,4 0 45,-1 0 1,0 0-1,5 0 1,-2 0-21,-3 0 1,-4 0-1,7 0 1,2 0-50,-3 0 1,-1 0 0,1 0 0,-1 0 3,1 0 0,1 0 0,0 0 1,-5 0-22,-3 0 0,5 0 0,-4 0 1,-1 0-9,1 0 1,-3 0-1,-7 0 1,2 0 39,5 0 1,-12 0 0,5 0 0,-3 0-5,0 0 1,3 0-1,0 0-25,0 0 15,-1 0 0,1 0 0,0 0 1,0 0-38,0 0 0,-1 0 1,1 0-14,0 0 1,0 0 0,-1 0 46,1 0 1,0 0 0,0 0 81,0 0 1,-1 0-49,1 0 1,0 0 0,0 0-16,-1 0 1,-6 0-1,-1 0-28,3 0 0,3 0-68,2 0 80,-1 0 0,1 0 1,0 0-57,0 0 51,-10 0 0,7 0 0,-4 0 1,4 0-1,3 0 0,0 0 0,-1 0 2,1 0 1,0 0 0,0 0 0,-1 0 2,1 0 0,0 0 1,0 0-1,-1 0-1,1 0 1,0 0-1,0 0 1,0 0-6,-1 0 0,1 0 1,0 0-1,0 0 1,-1 0 1,1 0-1,0 0 6,0 0 1,0 0 0,-1 0 0,1 0 15,0 0 1,-8 0-1,1 0-8,2 0-7,-7 0 0,9 0 7,-5 0 0,6 0 15,2 0 0,-8 0 50,1 0 1,-1 0-42,8 0 0,-8 0-35,1 0 1,-8 0-1,8 0-97,2 0 0,-5 0 59,2 0 1,1 0-63,7 0 83,-10 0 0,7 0-64,-4 0 58,-6 0 1,11 0-55,-6 0 64,5 0 1,-4 0-1,-1 0-9,3 0 0,3 0 0,2 0 8,-1 0 1,1 0-1,0 0 1,0 0 4,-1 0 1,1 0 0,0 0 0,0 0-18,0 0 1,-1 0 0,1 0 0,0 0-6,0 0 1,-1 0 0,1 0 0,0 0 8,0 0 0,0 0 67,-1 0-64,1 0 1,0 0 63,0 0-53,-10 0 0,7 0 22,-4 0 0,4 0-6,3 0 1,-8 0-8,1 0 27,-10 0-16,14 0-10,-17 0 1,10 0 5,-4 0-16,-6 0 9,8 0-7,-10 0 3,10 0 2,-8 0 1,10 0-18,-5 0 1,-2 0-8,10 0 1,-8 0-1,7 0 13,3 0 1,-5 0 46,3 0 1,0 0 22,6 0 0,1 0 0,0 0-44,0 0 1,-1 0-1,1 0-19,0 0 1,-8 0 0,1 0 0,2 0-51,2 0 1,3 0-36,0 0 77,0 0 1,-1 0 7,1 0 0,0 0 1,0 0 23,-1 0 1,-6 0-9,0 0 1,-1 0-162,8 0 55,-10 0 331,-2 0-149,-10 0-487,0 0 390,9 0 0,-4 0 39,10 0-52,-11 0 64,16 0-30,-18 0 0,18 0 18,-6 0 1,-2 0-5,3 0 0,-8 0-6,8 0 1,-8 0 5,7 0 0,-6 0-12,6 0 0,1 0-40,6 0 1,-6 0-47,-1 0 0,-6 0 31,6 0 1,1 0 30,6 0 1,-6 0 6,-1 0 0,-6 0 15,6 0 1,-6 0 8,6 0-13,1 0-6,6 0-2,1 0 0,-7 0 0,-1 0 1,-9 0 0,7 0-34,-5 0-51,-4 0-82,6 0 61,-9 0 281,0 0-36,10 0-185,-7 0 1,9 0-106,-5 0 93,-5 0 0,10 0 40,-4 0 5,-6 0 1,10 0 29,-5 0 1,-2 0 40,10 0 1,-8 0-12,8 0 1,-8 0-18,7 0-26,-9 0 272,15 0-355,-18 0-20,8 0 45,-10 0 1,-3 0-15,-4 0 0,-5 0 90,-10 0 0,8 0 90,-1 0 0,1 0-20,-8 0 0,7 0-63,1 0 0,6 0-405,-6 0 38,9 0 320,-14 0-214,16 0-380,-6 0 200,9 0 0,2 0 412,5 0 0,5 0 0,10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5T14:39:33.093"/>
    </inkml:context>
    <inkml:brush xml:id="br0">
      <inkml:brushProperty name="width" value="0.05" units="cm"/>
      <inkml:brushProperty name="height" value="0.05" units="cm"/>
      <inkml:brushProperty name="color" value="#E71224"/>
    </inkml:brush>
  </inkml:definitions>
  <inkml:trace contextRef="#ctx0" brushRef="#br0">88 0 19425,'22'0'-462,"-10"0"692,-3 0-7,-28 0 1,5 0 9,-15 0 1,12 0 189,2 0-247,1 0-46,1 0-96,4 0 0,11 0 0,5 0 0,6 0 0,8 0-7,1 0 0,0 0 1,0 0 19,-1 0 1,1 0 0,0 0 0,2 0 2,5 0 0,-5 0 0,8 0 194,-1 0-207,-7 0 1,18 0-1,-8 0 1,2 0 28,0 0 1,0 0-1,6 0 1,-4 0-18,-1 0 1,-1 0-1,7 0 1,-1 0-45,-6 0 1,5 0 0,-5 0 0,5 0-38,3 0 0,-3 0 0,-2 0 1,-3 0 58,3 0 1,-5 0 0,2 0-1,3 0 51,2 0 0,-5 0 1,0 0 203,3 0-260,2 0 1,0 0 0,-2 0 0,-3 0 22,3 0 1,-5 0 0,2 0-88,3 0 67,2 0 0,-5 0 1,1 0-1,-1 0 11,-2 0 1,7 0 0,-7 0 0,2 0 19,0 0 1,-7 0-1,8 0 1,-1 0-17,-2 0 0,5 0 1,-8 0-1,1 0-12,-1 0 1,8 0 0,-5 0 0,2 0-49,0 0 1,-7 0 0,5 0 0,0 0-52,0 0 1,-8 0-1,6 0-32,-1 0 91,-6 0 1,6 0-1,-9 0 34,0 0-33,-1 0 1,-6 0-1,-1 0 1,3 0 35,3 0 0,-6 0 0,1 0 59,2 0 1,-5 0 0,2 0-83,3 0 1,-5 0 0,3 0-26,2 0 0,-5 0 31,2 0 0,1 0 59,7 0 1,-1 0-57,1 0 1,0 0-28,0 0 26,0 0 0,-8 0 0,1 0-103,2 0 93,-8 0 1,11 0 0,-6 0-18,5 0 1,3 0 0,0 0 10,0 0 0,0 0 0,-1 0 6,1 0 1,0 0-1,0 0 1,-1 0-5,1 0 0,0 0 0,0 0-32,0 0 0,7 0 0,0 0 23,-3 0 1,-2 0 0,-2 0 0,0 0 20,0 0 0,0 0 1,-1 0-13,1 0 1,0 0 0,0 0-1,-1 0 3,1 0 0,2 0-1,5 0 1,-14 0 1,14 0-1,-15 0 1,6 0 7,2 0 1,-1 0 0,1 0 22,0 0 0,-8 0 1,1 0 78,2 0 0,2 0-125,3 0 0,0 0 1,0 0-62,-1 0 1,-6 0 0,-1 0 6,3 0 1,-5 0 78,3 0-26,-10 0 0,7 0 73,-5 0 0,-2 0 196,10 0-192,-11 0-101,6 0 1,-8 0-35,6 0 49,-6 0 0,10 0 19,-5 0 1,-2 0 8,10 0 0,-8 0 5,8 0-7,-11 0 0,9 0-1,-6 0 0,5 0 21,10 0 0,-8 0 27,1 0 1,-1 0-29,8 0 0,-7 0 0,-1 0-11,3 0 0,-5 0-48,3 0 1,-1 0-102,8 0 1,0 0 93,-1 0 72,1 0-25,0 0 0,-7 0 82,-1 0 1,-7 0-2,8 0-66,-10 0 0,7 0 42,-5 0-63,-5 0-87,18 0 1,-15 0-60,9 0 0,-7 0 1,8 0 1,-8 0 67,8 0 1,-8 0 2,7 0 1,1 0 37,7 0 7,-10 0 1,0 0 132,-5 0-80,5 0 1,3 0-1,-1 0 119,3 0 1,3 0-82,1 0 1,1 0-1,0 0-34,0 0 1,-8 0 0,1 0-4,2 0 1,-5 0 0,2 0-1,3 0 0,-5 0-27,3 0 1,-8 0 36,8 0-58,-10 0 42,14 0-52,-17 0 6,8 0 0,-8 0-84,6 0-233,-6 0-626,17 0 247,-16 0 729,7 0 0,-10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5T14:39:46.833"/>
    </inkml:context>
    <inkml:brush xml:id="br0">
      <inkml:brushProperty name="width" value="0.05" units="cm"/>
      <inkml:brushProperty name="height" value="0.05" units="cm"/>
      <inkml:brushProperty name="color" value="#E71224"/>
    </inkml:brush>
  </inkml:definitions>
  <inkml:trace contextRef="#ctx0" brushRef="#br0">0 0 24011,'0'22'706,"0"0"-669,0-1 1,0-6-1,0-1 1,0 3 22,0 3 1,0 2 0,0 2 0,0 2 32,0 3 1,0 3-1,0-3 1,0 7 1,0 5 1,0-4-1,0-1 1,0 3 68,0 2 0,0 2 1,0 1 128,0-1-241,0-9 83,0 7-129,0-16 0,0 13 0,0-6 0,0-1 0,0 1-178,0-6 98,0-2 0,0-2 0,0 0-63,0 0 55,0 0 1,0 2 30,0 5 1,0 2 0,0 6 0,0-8 75,0-5 0,0 0 0,0 3 1,0 2 14,0-3 0,0 1 1,0-1-1,0 4-46,0-4 1,0 6-1,0-1 1,0 0-61,0 1 0,0 4 0,0-7-129,0-2 116,0-3 0,0-2 0,0 0-165,0-1 213,0 1 0,0-7 0,0-1-73,0 3 95,0-7 0,0 9 0,0-4 49,0 4 0,0-4 0,0-1 9,0 3 0,0-5-11,0 3 1,0-1-97,0 8 1,0-8-109,0 1 0,0-8 133,0 8 1,0-8 87,0 8-75,0-11 0,0 8 140,0-4-125,0-6 0,0 18 256,0-6-144,0-4 0,0 9-106,0-4 1,0 4 57,0 3 1,0-1 3,0 1 0,0 0-8,0 0 1,0-8 20,0 1 0,0-8 18,0 8 0,0-8-36,0 7 1,0-6-185,0 6 147,0-9 1,0 7-32,0-5 8,0-4 1,0 9 154,0-5 95,0-4-159,0 6-123,0-9-1461,0 0 1429,0-9 83,0 6 132,0-7-143,0 10-703,0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5T14:39:58.760"/>
    </inkml:context>
    <inkml:brush xml:id="br0">
      <inkml:brushProperty name="width" value="0.05" units="cm"/>
      <inkml:brushProperty name="height" value="0.05" units="cm"/>
      <inkml:brushProperty name="color" value="#E71224"/>
    </inkml:brush>
  </inkml:definitions>
  <inkml:trace contextRef="#ctx0" brushRef="#br0">70 26 22698,'-5'-4'1101,"0"0"-970,2 4 0,2 0-150,-5 0 0,3 0-238,-3 0 115,0 0 1,-3 4 80,1 1 0,3 0-38,2 1 95,2 0 1,-2 0-316,0 0 266,0 0 0,3 2-151,0 1 1,0-3 0,1-1-11,2-1 0,-1 1 133,4-2 1,0 0 0,2-3-10,1 0 0,0 0 0,0 0 99,-1 0 1,-2 0-1,0 0 42,1 0 0,0-1 0,-1-1 0,0-1-16,1 2 0,-2-4 149,1-1-98,-4 2 0,5-4 0,-5 2 49,0-1 1,-1 1-1,-1 0 320,0-1-233,0 3 0,-1-4 0,-1 3 48,-4 1 0,1-3 0,-1 4-198,-1 1 0,-1 1 0,0 1-450,-1 0 0,0 0-375,0 0 1,2 1 752,1 2 0,2 2 0,4 3 0</inkml:trace>
  <inkml:trace contextRef="#ctx0" brushRef="#br0" timeOffset="1490">79 53 20524,'-9'0'-403,"0"0"0,4 0 2123,-1 0-1072,0 0-499,-3 0 0,3 0-61,0 0 0,4 1 9,0 2 1,1 2-119,1 3 0,0-2 0,1-1 0,0 0-95,2 0 1,4-3 0,-2 2-45,0-1 1,3-2 0,-2 2 114,1-2 0,2-2 0,0-2 36,0-2 1,-4 0-1,1-1 260,1-1 0,-3-1 95,-1 0-174,-2-1 1,-1 0 0,0 0 35,0 0 1,-3 4-1,-1 0 1,-1 1-94,-2 2 0,3-2 1,-2 1-47,-1 1 1,-1 1 0,-1 1-58,1 0 1,2 3-1,1 1 1,0 1-59,0 2 0,3-2 0,-1 0 1,2 2-165,1 1 0,0 1 1,0 0-46,0-1 0,1 1 125,2 0 1,-1-3 0,4-2 3,1 0 1,1-1 0,0-3 98,1 0 1,-1-1 0,-1-1-1,-2-2 122,-2 0 0,1 1 0,-2-3 13,1-1 0,0 2 0,-3-1 76,0 0 1,0-2-1,-1 0 38,-2 2 0,2 1 0,-3 3-117,0-1 0,0 0 0,-5 3-123,0 0 0,3 0 0,0 1-6,0 2 0,1 1 1,0 3-1,1-1 2,2 1 0,0-2 0,0 0-174,-1 2 115,0-3 1,3 4 2,0-2 1,1-2 0,2-1 31,3-2 1,-1-1 0,1 0 69,1 0 0,-3-4 0,1-2 69,-1-2 0,-1-1 1,-3 1 59,0-1 1,0 3 0,0 0-37,0-1 1,0 2-1,-1 1-51,-2 0 0,1 1-244,-4 3 0,1 0 151,-4 4 0,3 0 1,1 5-77,1 0 0,1 0 1,3 0-94,0-1 1,0-2 37,0 0 0,1-1 71,2 1 0,2 0 7,4-3 0,-1-1 0,-2-4-1,0-1 258,-4-3-213,6 1 0,-7-1 192,2 0-62,-2 4 1,-2-5 129,-2 4-244,2 1 1,-7 2-273,2 0 0,-1 0-20,-2 3 1,4-1 0,2 4-278,2 1 0,1-2 0,1 0-844,2-1 1433,2-1 0,4 0 0,-1 2 0</inkml:trace>
  <inkml:trace contextRef="#ctx0" brushRef="#br0" timeOffset="1908">88 70 19898,'-6'0'-733,"0"0"1,3 0 732,-3 0 0,0 0 0,-2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5T14:40:02.710"/>
    </inkml:context>
    <inkml:brush xml:id="br0">
      <inkml:brushProperty name="width" value="0.05" units="cm"/>
      <inkml:brushProperty name="height" value="0.05" units="cm"/>
      <inkml:brushProperty name="color" value="#E71224"/>
    </inkml:brush>
  </inkml:definitions>
  <inkml:trace contextRef="#ctx0" brushRef="#br0">45 70 20524,'0'-5'-2122,"0"2"2749,0-1 210,0 3 100,0-7-547,0 7 1,-1-3-68,-2 4-171,2 0 0,-4 0-86,2 0 0,1 0 86,-4 0 1,3 3-10,-3 0 0,4 4-104,-4-1 1,4 1-113,-1 2 0,2-3-256,1 0 0,1-1-21,2 0 1,2 2 0,3-4 175,1-1 1,-3-1 0,0-1 99,1 0 14,0 0 1,-1 0 0,0 0 0,0-1-2,-1-2 1,2 1 0,-4-4 196,2 0 1,-2-2-1,2-1 126,-1 0 1,-1 1 0,-3-1-38,0 0 0,0 3 0,-1 0 100,-2 0 0,-2-1 0,-4 0-34,1 1 1,2 4 0,0-1-206,-1 2 1,-1 1 0,1 1 0,0 1-32,1 1 1,3 3 0,-2-2-1,0 0 17,0 0 0,3 2 0,-3 0-99,1 2 1,1 1-47,3 0 0,0-1 0,0 1-190,0 0 0,1-3 1,2 0-8,3 0 1,-2-2 0,2-1 85,1-2 1,1-1 148,1 0 0,-2-1 1,0-1-1,-2-2 47,-1-1 1,-1 3 0,-2-4 76,2-1 1,-2-1 240,2-1-183,-2 4 0,-2-1 0,-2 3 161,-3 1 0,1-2 0,-1 1-38,-1 1 0,3 1 0,-2 1-191,-1 0 1,0 1 0,0 1 0,2 2-38,2 1 0,0-2 0,2 3-143,-2 0 1,2 2 0,-2 1-137,2 0 1,1-1 0,1 0-87,2-2 0,1-1 0,2-3 124,0 1 0,0 0 0,3-3 62,0 0 0,-4 0 0,1-1 76,1-2 64,-3 2 1,1-7-1,-3 2 183,1-2 1,0 0 32,-3-1 0,0 0 1,-1 0 265,-2 1 1,1 2-242,-4 0 1,0 4-1,-3-1-166,1 2 0,2 1 0,1 1-137,1 2 1,-2-1 0,3 4-249,1 1 0,1-3 0,1 2-429,0 1 0,1 0 0,1 0 736,1-1 0,4-1 0,-2 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5T14:40:16.677"/>
    </inkml:context>
    <inkml:brush xml:id="br0">
      <inkml:brushProperty name="width" value="0.05" units="cm"/>
      <inkml:brushProperty name="height" value="0.05" units="cm"/>
      <inkml:brushProperty name="color" value="#E71224"/>
    </inkml:brush>
  </inkml:definitions>
  <inkml:trace contextRef="#ctx0" brushRef="#br0">77 54 20088,'0'-4'500,"0"-3"1,0 5 0,-1-2 197,-1 1-453,1 0-12,-2 3 0,2-3 14,-2 1 0,2-2 1,-2 3 57,-1-2 1,3 1-92,-4 2 1,2 0-165,-2 0 1,2 0-326,-2 0 1,0 0 45,-3 3 0,3 1-116,0 4 323,3 0 0,-1-3 1,2 0-279,-2 1 265,3-3 0,-4 4 1,4-2-1,0 2-50,0 1 1,0-3-1,1 0 1,2 1-9,2-2 0,-1 3 1,1-3-1,1 0 31,1-1 1,1 0-1,-1 0 55,1-1 0,0-2 0,0 0 0,-1 0 16,1 0 0,-3 0 1,0-2-1,1-2 5,1 0 1,-2 2-1,0-4 1,1 0 15,-2 0 0,2 0 0,-3 1 0,-1-1 123,2-1 1,-4 2 0,3 0 182,-2-1-225,-1-1 1,0 2 0,0 0-1,-1 0 119,-2 0 1,2-1-1,-4 0-39,-2 0 0,1 0 1,-2 2-64,0 1 1,0 0 0,1 3-68,-1 0 1,0 0 0,1 0-70,-1 0 0,3 0 0,0 1 1,1 1-109,0 0 1,1 3-1,-1-1 1,1 0-306,1 2 1,1 1-892,1 1 787,0-1 0,1 1 525,1 0 0,3 0 0,2-1 0</inkml:trace>
  <inkml:trace contextRef="#ctx0" brushRef="#br0" timeOffset="645">85 62 19725,'-5'1'905,"0"1"142,3-1-307,-5 3-536,6-4 60,-6 0-235,7 0 1,-5 0-126,3 0-7,1 0 0,-3 0-11,4 3-43,0-2 0,0 3 111,0-1 1,1-2 34,2 1 0,-1-1 77,3-1 0,-3 0 1,3-1 167,-2-1 1,0 0 0,-3-2-59,3 0 1,-2 1-882,1 0-1324,-1 2 2029,-1-2 0,0 3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0459-3B90-7E4F-B4E5-529E2F247FC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C847B5B-1585-8440-86BE-FECD707E73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DF2E904-4949-D548-A876-AB56E365EBAE}"/>
              </a:ext>
            </a:extLst>
          </p:cNvPr>
          <p:cNvSpPr>
            <a:spLocks noGrp="1"/>
          </p:cNvSpPr>
          <p:nvPr>
            <p:ph type="dt" sz="half" idx="10"/>
          </p:nvPr>
        </p:nvSpPr>
        <p:spPr/>
        <p:txBody>
          <a:bodyPr/>
          <a:lstStyle/>
          <a:p>
            <a:fld id="{E07E2982-7F00-A74E-A469-4317959722A0}" type="datetimeFigureOut">
              <a:rPr lang="en-US" smtClean="0"/>
              <a:t>5/16/2022</a:t>
            </a:fld>
            <a:endParaRPr lang="en-US"/>
          </a:p>
        </p:txBody>
      </p:sp>
      <p:sp>
        <p:nvSpPr>
          <p:cNvPr id="5" name="Footer Placeholder 4">
            <a:extLst>
              <a:ext uri="{FF2B5EF4-FFF2-40B4-BE49-F238E27FC236}">
                <a16:creationId xmlns:a16="http://schemas.microsoft.com/office/drawing/2014/main" id="{6690BD2B-A717-874A-BACE-3A5141ECFE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C2688-7B5B-324D-89AD-D07E894B718A}"/>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943830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8934F-B3D2-2744-9A01-CE0C014576E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3713A9D-3DDB-C341-BF16-F59C0DA1AD7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833945A-C248-FD44-83EC-81EE72BA7F42}"/>
              </a:ext>
            </a:extLst>
          </p:cNvPr>
          <p:cNvSpPr>
            <a:spLocks noGrp="1"/>
          </p:cNvSpPr>
          <p:nvPr>
            <p:ph type="dt" sz="half" idx="10"/>
          </p:nvPr>
        </p:nvSpPr>
        <p:spPr/>
        <p:txBody>
          <a:bodyPr/>
          <a:lstStyle/>
          <a:p>
            <a:fld id="{E07E2982-7F00-A74E-A469-4317959722A0}" type="datetimeFigureOut">
              <a:rPr lang="en-US" smtClean="0"/>
              <a:t>5/16/2022</a:t>
            </a:fld>
            <a:endParaRPr lang="en-US"/>
          </a:p>
        </p:txBody>
      </p:sp>
      <p:sp>
        <p:nvSpPr>
          <p:cNvPr id="5" name="Footer Placeholder 4">
            <a:extLst>
              <a:ext uri="{FF2B5EF4-FFF2-40B4-BE49-F238E27FC236}">
                <a16:creationId xmlns:a16="http://schemas.microsoft.com/office/drawing/2014/main" id="{82B79342-66DE-404C-AAFC-9890AEB479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B93A64-E79B-F34E-8BDF-1D9C7C7F3BDF}"/>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4158130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05B06A-DE35-5245-9344-F91090F9515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F124D8C-69A5-EB48-BB5E-211E8F5E4D3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18A61D1-8AC5-3F49-8EF0-A0DD5B7D7497}"/>
              </a:ext>
            </a:extLst>
          </p:cNvPr>
          <p:cNvSpPr>
            <a:spLocks noGrp="1"/>
          </p:cNvSpPr>
          <p:nvPr>
            <p:ph type="dt" sz="half" idx="10"/>
          </p:nvPr>
        </p:nvSpPr>
        <p:spPr/>
        <p:txBody>
          <a:bodyPr/>
          <a:lstStyle/>
          <a:p>
            <a:fld id="{E07E2982-7F00-A74E-A469-4317959722A0}" type="datetimeFigureOut">
              <a:rPr lang="en-US" smtClean="0"/>
              <a:t>5/16/2022</a:t>
            </a:fld>
            <a:endParaRPr lang="en-US"/>
          </a:p>
        </p:txBody>
      </p:sp>
      <p:sp>
        <p:nvSpPr>
          <p:cNvPr id="5" name="Footer Placeholder 4">
            <a:extLst>
              <a:ext uri="{FF2B5EF4-FFF2-40B4-BE49-F238E27FC236}">
                <a16:creationId xmlns:a16="http://schemas.microsoft.com/office/drawing/2014/main" id="{67E0FF45-FDE0-B845-9BE2-333E88A143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2F1F29-FADF-6D4F-899C-4A0B9CA6E046}"/>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1903418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818DC-A5B3-4947-AF58-7E99DA48968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9F66BE6-55A1-E64B-AE2B-9CB4F20E666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B5CC319-2ABD-C140-B3E8-AAAA7ACD5AF7}"/>
              </a:ext>
            </a:extLst>
          </p:cNvPr>
          <p:cNvSpPr>
            <a:spLocks noGrp="1"/>
          </p:cNvSpPr>
          <p:nvPr>
            <p:ph type="dt" sz="half" idx="10"/>
          </p:nvPr>
        </p:nvSpPr>
        <p:spPr/>
        <p:txBody>
          <a:bodyPr/>
          <a:lstStyle/>
          <a:p>
            <a:fld id="{E07E2982-7F00-A74E-A469-4317959722A0}" type="datetimeFigureOut">
              <a:rPr lang="en-US" smtClean="0"/>
              <a:t>5/16/2022</a:t>
            </a:fld>
            <a:endParaRPr lang="en-US"/>
          </a:p>
        </p:txBody>
      </p:sp>
      <p:sp>
        <p:nvSpPr>
          <p:cNvPr id="5" name="Footer Placeholder 4">
            <a:extLst>
              <a:ext uri="{FF2B5EF4-FFF2-40B4-BE49-F238E27FC236}">
                <a16:creationId xmlns:a16="http://schemas.microsoft.com/office/drawing/2014/main" id="{203E9F00-78E4-784A-ADD2-04319F57BF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5F090-06D3-0547-A3BA-CCCBC4D8E8A8}"/>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2708055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185B-FC69-0140-899F-B6ECD9363E8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2941825-687A-D840-B4A1-63D9B8EC98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2D046B3-8E35-7840-85D0-DA1BE4DD6447}"/>
              </a:ext>
            </a:extLst>
          </p:cNvPr>
          <p:cNvSpPr>
            <a:spLocks noGrp="1"/>
          </p:cNvSpPr>
          <p:nvPr>
            <p:ph type="dt" sz="half" idx="10"/>
          </p:nvPr>
        </p:nvSpPr>
        <p:spPr/>
        <p:txBody>
          <a:bodyPr/>
          <a:lstStyle/>
          <a:p>
            <a:fld id="{E07E2982-7F00-A74E-A469-4317959722A0}" type="datetimeFigureOut">
              <a:rPr lang="en-US" smtClean="0"/>
              <a:t>5/16/2022</a:t>
            </a:fld>
            <a:endParaRPr lang="en-US"/>
          </a:p>
        </p:txBody>
      </p:sp>
      <p:sp>
        <p:nvSpPr>
          <p:cNvPr id="5" name="Footer Placeholder 4">
            <a:extLst>
              <a:ext uri="{FF2B5EF4-FFF2-40B4-BE49-F238E27FC236}">
                <a16:creationId xmlns:a16="http://schemas.microsoft.com/office/drawing/2014/main" id="{DCD31E97-D311-C144-88AD-AA9B4D34E1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EDF625-9280-E849-864F-7856B0411DC4}"/>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547132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4DEB8-B6E8-CE4A-918F-69EF11D3B46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6C05B9-0E6E-484C-9ED8-3F4C96094C9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7C0131F-E337-DC4C-8CB3-55C98676461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44DD7A6-2E02-0340-9ACC-777A5C5270A2}"/>
              </a:ext>
            </a:extLst>
          </p:cNvPr>
          <p:cNvSpPr>
            <a:spLocks noGrp="1"/>
          </p:cNvSpPr>
          <p:nvPr>
            <p:ph type="dt" sz="half" idx="10"/>
          </p:nvPr>
        </p:nvSpPr>
        <p:spPr/>
        <p:txBody>
          <a:bodyPr/>
          <a:lstStyle/>
          <a:p>
            <a:fld id="{E07E2982-7F00-A74E-A469-4317959722A0}" type="datetimeFigureOut">
              <a:rPr lang="en-US" smtClean="0"/>
              <a:t>5/16/2022</a:t>
            </a:fld>
            <a:endParaRPr lang="en-US"/>
          </a:p>
        </p:txBody>
      </p:sp>
      <p:sp>
        <p:nvSpPr>
          <p:cNvPr id="6" name="Footer Placeholder 5">
            <a:extLst>
              <a:ext uri="{FF2B5EF4-FFF2-40B4-BE49-F238E27FC236}">
                <a16:creationId xmlns:a16="http://schemas.microsoft.com/office/drawing/2014/main" id="{C04676BB-E129-904B-9620-F9DBF15B56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EBD0B-1FDE-144B-8D6C-93F9424B9E09}"/>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2616372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9841E-83DB-E446-A84D-CBAA4CC93CE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08D9080-355B-A143-B64B-12C832D445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FCCBA21-2EF5-FA48-8E88-77A7B88382B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BFDFA3E-099F-6444-BFDF-5D8B12F5FB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A7E6F0-81D0-9F45-980C-13D0E9C8531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5FBF878-0932-264D-A7A7-8A7F4E409BBE}"/>
              </a:ext>
            </a:extLst>
          </p:cNvPr>
          <p:cNvSpPr>
            <a:spLocks noGrp="1"/>
          </p:cNvSpPr>
          <p:nvPr>
            <p:ph type="dt" sz="half" idx="10"/>
          </p:nvPr>
        </p:nvSpPr>
        <p:spPr/>
        <p:txBody>
          <a:bodyPr/>
          <a:lstStyle/>
          <a:p>
            <a:fld id="{E07E2982-7F00-A74E-A469-4317959722A0}" type="datetimeFigureOut">
              <a:rPr lang="en-US" smtClean="0"/>
              <a:t>5/16/2022</a:t>
            </a:fld>
            <a:endParaRPr lang="en-US"/>
          </a:p>
        </p:txBody>
      </p:sp>
      <p:sp>
        <p:nvSpPr>
          <p:cNvPr id="8" name="Footer Placeholder 7">
            <a:extLst>
              <a:ext uri="{FF2B5EF4-FFF2-40B4-BE49-F238E27FC236}">
                <a16:creationId xmlns:a16="http://schemas.microsoft.com/office/drawing/2014/main" id="{16B6A6D6-26A6-0D40-8D92-FBCA82F746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BBC7E7-D0B3-474A-B025-71C2173A2546}"/>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457875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106B-9261-5847-84FC-56579F3FF1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9CD34EF-BABF-924D-83E0-86D22C976C5D}"/>
              </a:ext>
            </a:extLst>
          </p:cNvPr>
          <p:cNvSpPr>
            <a:spLocks noGrp="1"/>
          </p:cNvSpPr>
          <p:nvPr>
            <p:ph type="dt" sz="half" idx="10"/>
          </p:nvPr>
        </p:nvSpPr>
        <p:spPr/>
        <p:txBody>
          <a:bodyPr/>
          <a:lstStyle/>
          <a:p>
            <a:fld id="{E07E2982-7F00-A74E-A469-4317959722A0}" type="datetimeFigureOut">
              <a:rPr lang="en-US" smtClean="0"/>
              <a:t>5/16/2022</a:t>
            </a:fld>
            <a:endParaRPr lang="en-US"/>
          </a:p>
        </p:txBody>
      </p:sp>
      <p:sp>
        <p:nvSpPr>
          <p:cNvPr id="4" name="Footer Placeholder 3">
            <a:extLst>
              <a:ext uri="{FF2B5EF4-FFF2-40B4-BE49-F238E27FC236}">
                <a16:creationId xmlns:a16="http://schemas.microsoft.com/office/drawing/2014/main" id="{74407060-0217-7845-816A-E4B1F0BFE6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51ACE6-4750-2A43-8B9E-F093CA381C00}"/>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4087578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6B0AF-545E-494B-B1B3-7ED6E82B9495}"/>
              </a:ext>
            </a:extLst>
          </p:cNvPr>
          <p:cNvSpPr>
            <a:spLocks noGrp="1"/>
          </p:cNvSpPr>
          <p:nvPr>
            <p:ph type="dt" sz="half" idx="10"/>
          </p:nvPr>
        </p:nvSpPr>
        <p:spPr/>
        <p:txBody>
          <a:bodyPr/>
          <a:lstStyle/>
          <a:p>
            <a:fld id="{E07E2982-7F00-A74E-A469-4317959722A0}" type="datetimeFigureOut">
              <a:rPr lang="en-US" smtClean="0"/>
              <a:t>5/16/2022</a:t>
            </a:fld>
            <a:endParaRPr lang="en-US"/>
          </a:p>
        </p:txBody>
      </p:sp>
      <p:sp>
        <p:nvSpPr>
          <p:cNvPr id="3" name="Footer Placeholder 2">
            <a:extLst>
              <a:ext uri="{FF2B5EF4-FFF2-40B4-BE49-F238E27FC236}">
                <a16:creationId xmlns:a16="http://schemas.microsoft.com/office/drawing/2014/main" id="{00E34C94-934C-F040-9F39-2D26939AEB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B51D20-9EF5-DF4D-BA43-0D3E0765447D}"/>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563970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92448-9A93-8944-9683-0E72A908933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C92760D-49DA-754B-8CE1-F01527B123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C1A55A8-6CED-014A-97DA-818568EAED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6CA16C7-14B0-8D40-8EC2-E0DAA92E2A6D}"/>
              </a:ext>
            </a:extLst>
          </p:cNvPr>
          <p:cNvSpPr>
            <a:spLocks noGrp="1"/>
          </p:cNvSpPr>
          <p:nvPr>
            <p:ph type="dt" sz="half" idx="10"/>
          </p:nvPr>
        </p:nvSpPr>
        <p:spPr/>
        <p:txBody>
          <a:bodyPr/>
          <a:lstStyle/>
          <a:p>
            <a:fld id="{E07E2982-7F00-A74E-A469-4317959722A0}" type="datetimeFigureOut">
              <a:rPr lang="en-US" smtClean="0"/>
              <a:t>5/16/2022</a:t>
            </a:fld>
            <a:endParaRPr lang="en-US"/>
          </a:p>
        </p:txBody>
      </p:sp>
      <p:sp>
        <p:nvSpPr>
          <p:cNvPr id="6" name="Footer Placeholder 5">
            <a:extLst>
              <a:ext uri="{FF2B5EF4-FFF2-40B4-BE49-F238E27FC236}">
                <a16:creationId xmlns:a16="http://schemas.microsoft.com/office/drawing/2014/main" id="{783D810A-187C-0E40-A4BA-457967D4B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C35BEA-FDF2-284A-A1F5-F8089C4616CC}"/>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322510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18B11-DE34-C748-8967-A4B56E8436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277A616-3A8D-1D46-A78E-F0632FC26B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1E8574-A131-F045-8456-E92A891079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A00F6F0-7111-194C-8270-D889823BC328}"/>
              </a:ext>
            </a:extLst>
          </p:cNvPr>
          <p:cNvSpPr>
            <a:spLocks noGrp="1"/>
          </p:cNvSpPr>
          <p:nvPr>
            <p:ph type="dt" sz="half" idx="10"/>
          </p:nvPr>
        </p:nvSpPr>
        <p:spPr/>
        <p:txBody>
          <a:bodyPr/>
          <a:lstStyle/>
          <a:p>
            <a:fld id="{E07E2982-7F00-A74E-A469-4317959722A0}" type="datetimeFigureOut">
              <a:rPr lang="en-US" smtClean="0"/>
              <a:t>5/16/2022</a:t>
            </a:fld>
            <a:endParaRPr lang="en-US"/>
          </a:p>
        </p:txBody>
      </p:sp>
      <p:sp>
        <p:nvSpPr>
          <p:cNvPr id="6" name="Footer Placeholder 5">
            <a:extLst>
              <a:ext uri="{FF2B5EF4-FFF2-40B4-BE49-F238E27FC236}">
                <a16:creationId xmlns:a16="http://schemas.microsoft.com/office/drawing/2014/main" id="{2590AB9A-5D01-254F-99DF-7FFC29A446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028468-202A-4E46-9AC9-9CCA3C593EBB}"/>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2388207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CD09EB-A93B-2046-A5EB-F4DA2CF0FF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9F1853B-41D3-CF44-8F51-33D1CBE6BE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9A7A204-1DD8-1945-8916-8F2366DEA7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7E2982-7F00-A74E-A469-4317959722A0}" type="datetimeFigureOut">
              <a:rPr lang="en-US" smtClean="0"/>
              <a:t>5/16/2022</a:t>
            </a:fld>
            <a:endParaRPr lang="en-US"/>
          </a:p>
        </p:txBody>
      </p:sp>
      <p:sp>
        <p:nvSpPr>
          <p:cNvPr id="5" name="Footer Placeholder 4">
            <a:extLst>
              <a:ext uri="{FF2B5EF4-FFF2-40B4-BE49-F238E27FC236}">
                <a16:creationId xmlns:a16="http://schemas.microsoft.com/office/drawing/2014/main" id="{76E602BC-E9FC-0C4E-B29E-3B53173E01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320D6F-83FA-3E46-83F1-BB36972426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A8F179-829B-5942-8268-5E4BB720F705}" type="slidenum">
              <a:rPr lang="en-US" smtClean="0"/>
              <a:t>‹#›</a:t>
            </a:fld>
            <a:endParaRPr lang="en-US"/>
          </a:p>
        </p:txBody>
      </p:sp>
    </p:spTree>
    <p:extLst>
      <p:ext uri="{BB962C8B-B14F-4D97-AF65-F5344CB8AC3E}">
        <p14:creationId xmlns:p14="http://schemas.microsoft.com/office/powerpoint/2010/main" val="1609399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Kinect"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15.png"/><Relationship Id="rId21" Type="http://schemas.openxmlformats.org/officeDocument/2006/relationships/image" Target="../media/image24.png"/><Relationship Id="rId7" Type="http://schemas.openxmlformats.org/officeDocument/2006/relationships/image" Target="../media/image17.png"/><Relationship Id="rId12" Type="http://schemas.openxmlformats.org/officeDocument/2006/relationships/customXml" Target="../ink/ink5.xml"/><Relationship Id="rId17" Type="http://schemas.openxmlformats.org/officeDocument/2006/relationships/image" Target="../media/image22.png"/><Relationship Id="rId25" Type="http://schemas.openxmlformats.org/officeDocument/2006/relationships/image" Target="../media/image26.png"/><Relationship Id="rId33" Type="http://schemas.openxmlformats.org/officeDocument/2006/relationships/image" Target="../media/image30.png"/><Relationship Id="rId2" Type="http://schemas.openxmlformats.org/officeDocument/2006/relationships/image" Target="../media/image14.png"/><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9.png"/><Relationship Id="rId24" Type="http://schemas.openxmlformats.org/officeDocument/2006/relationships/customXml" Target="../ink/ink11.xml"/><Relationship Id="rId32" Type="http://schemas.openxmlformats.org/officeDocument/2006/relationships/customXml" Target="../ink/ink15.xml"/><Relationship Id="rId5" Type="http://schemas.openxmlformats.org/officeDocument/2006/relationships/image" Target="../media/image16.png"/><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customXml" Target="../ink/ink13.xml"/><Relationship Id="rId10" Type="http://schemas.openxmlformats.org/officeDocument/2006/relationships/customXml" Target="../ink/ink4.xml"/><Relationship Id="rId19" Type="http://schemas.openxmlformats.org/officeDocument/2006/relationships/image" Target="../media/image23.png"/><Relationship Id="rId31" Type="http://schemas.openxmlformats.org/officeDocument/2006/relationships/image" Target="../media/image29.png"/><Relationship Id="rId4" Type="http://schemas.openxmlformats.org/officeDocument/2006/relationships/customXml" Target="../ink/ink1.xml"/><Relationship Id="rId9" Type="http://schemas.openxmlformats.org/officeDocument/2006/relationships/image" Target="../media/image18.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27.png"/><Relationship Id="rId30" Type="http://schemas.openxmlformats.org/officeDocument/2006/relationships/customXml" Target="../ink/ink14.xml"/><Relationship Id="rId8" Type="http://schemas.openxmlformats.org/officeDocument/2006/relationships/customXml" Target="../ink/ink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medium.com/@vishnuvijayanpv/what-is-reinforcement-learning-e5dc827c856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79EB8-B7DC-694D-8D71-059F2156E176}"/>
              </a:ext>
            </a:extLst>
          </p:cNvPr>
          <p:cNvSpPr>
            <a:spLocks noGrp="1"/>
          </p:cNvSpPr>
          <p:nvPr>
            <p:ph type="ctrTitle"/>
          </p:nvPr>
        </p:nvSpPr>
        <p:spPr>
          <a:xfrm>
            <a:off x="799780" y="908810"/>
            <a:ext cx="10476772" cy="1746250"/>
          </a:xfrm>
        </p:spPr>
        <p:txBody>
          <a:bodyPr vert="horz" lIns="91440" tIns="45720" rIns="91440" bIns="45720" rtlCol="0" anchor="b">
            <a:noAutofit/>
          </a:bodyPr>
          <a:lstStyle/>
          <a:p>
            <a:pPr algn="l"/>
            <a:r>
              <a:rPr lang="en-IN" sz="3800" b="1">
                <a:latin typeface="Arial"/>
                <a:cs typeface="Times New Roman"/>
              </a:rPr>
              <a:t>REINFORCEMENT LEARNING BASED AUTOMATED PATH PLANNING IN GARDEN ENVIRONMENT USING DEPTH - '</a:t>
            </a:r>
            <a:r>
              <a:rPr lang="en-IN" sz="3800" b="1" err="1">
                <a:latin typeface="Arial"/>
                <a:cs typeface="Times New Roman"/>
              </a:rPr>
              <a:t>RAPiG</a:t>
            </a:r>
            <a:r>
              <a:rPr lang="en-IN" sz="3800" b="1">
                <a:latin typeface="Arial"/>
                <a:cs typeface="Times New Roman"/>
              </a:rPr>
              <a:t>-D'</a:t>
            </a:r>
            <a:endParaRPr lang="en-US" sz="3800" b="1">
              <a:latin typeface="Arial"/>
              <a:cs typeface="Times New Roman"/>
            </a:endParaRPr>
          </a:p>
        </p:txBody>
      </p:sp>
      <p:sp>
        <p:nvSpPr>
          <p:cNvPr id="3" name="Subtitle 2">
            <a:extLst>
              <a:ext uri="{FF2B5EF4-FFF2-40B4-BE49-F238E27FC236}">
                <a16:creationId xmlns:a16="http://schemas.microsoft.com/office/drawing/2014/main" id="{AC4D7374-FED5-6E49-93B0-B8149D5CCFDA}"/>
              </a:ext>
            </a:extLst>
          </p:cNvPr>
          <p:cNvSpPr>
            <a:spLocks noGrp="1"/>
          </p:cNvSpPr>
          <p:nvPr>
            <p:ph type="subTitle" idx="1"/>
          </p:nvPr>
        </p:nvSpPr>
        <p:spPr>
          <a:xfrm>
            <a:off x="800420" y="3838962"/>
            <a:ext cx="5543605" cy="2064370"/>
          </a:xfrm>
        </p:spPr>
        <p:txBody>
          <a:bodyPr vert="horz" lIns="91440" tIns="45720" rIns="91440" bIns="45720" rtlCol="0" anchor="t">
            <a:noAutofit/>
          </a:bodyPr>
          <a:lstStyle/>
          <a:p>
            <a:pPr marL="285750" indent="-285750" algn="l">
              <a:buChar char="•"/>
            </a:pPr>
            <a:r>
              <a:rPr lang="en-IN" sz="1800">
                <a:latin typeface="Arial"/>
                <a:cs typeface="Calibri" panose="020F0502020204030204"/>
              </a:rPr>
              <a:t>S SATHIYA MURTHI - 2018504604</a:t>
            </a:r>
            <a:endParaRPr lang="en-US" sz="1800">
              <a:latin typeface="Arial"/>
              <a:cs typeface="Calibri" panose="020F0502020204030204"/>
            </a:endParaRPr>
          </a:p>
          <a:p>
            <a:pPr marL="285750" indent="-285750" algn="l">
              <a:buChar char="•"/>
            </a:pPr>
            <a:r>
              <a:rPr lang="en-IN" sz="1800">
                <a:latin typeface="Arial"/>
                <a:cs typeface="Calibri" panose="020F0502020204030204"/>
              </a:rPr>
              <a:t>PRANAV BALAKRISHNAN - 2018504581</a:t>
            </a:r>
          </a:p>
          <a:p>
            <a:pPr marL="285750" indent="-285750" algn="l">
              <a:buChar char="•"/>
            </a:pPr>
            <a:r>
              <a:rPr lang="en-IN" sz="1800">
                <a:latin typeface="Arial"/>
                <a:cs typeface="Calibri" panose="020F0502020204030204"/>
              </a:rPr>
              <a:t>C ROSHAN ABRAHAM - 2018504591</a:t>
            </a:r>
          </a:p>
          <a:p>
            <a:pPr marL="285750" indent="-285750" algn="l">
              <a:buChar char="•"/>
            </a:pPr>
            <a:endParaRPr lang="en-IN" sz="1800">
              <a:latin typeface="Arial"/>
              <a:cs typeface="Calibri" panose="020F0502020204030204"/>
            </a:endParaRPr>
          </a:p>
          <a:p>
            <a:pPr algn="l"/>
            <a:r>
              <a:rPr lang="en-IN" sz="1800">
                <a:latin typeface="Arial"/>
                <a:cs typeface="Calibri" panose="020F0502020204030204"/>
              </a:rPr>
              <a:t>BE ELECTRONICS AND COMMUNICATION ENGINEERING</a:t>
            </a:r>
          </a:p>
          <a:p>
            <a:pPr marL="285750" indent="-285750" algn="l">
              <a:buChar char="•"/>
            </a:pPr>
            <a:endParaRPr lang="en-IN" sz="1800">
              <a:latin typeface="Arial"/>
              <a:cs typeface="Calibri" panose="020F0502020204030204"/>
            </a:endParaRPr>
          </a:p>
        </p:txBody>
      </p:sp>
      <p:sp>
        <p:nvSpPr>
          <p:cNvPr id="5" name="TextBox 4">
            <a:extLst>
              <a:ext uri="{FF2B5EF4-FFF2-40B4-BE49-F238E27FC236}">
                <a16:creationId xmlns:a16="http://schemas.microsoft.com/office/drawing/2014/main" id="{9D509C91-E1F1-AD7C-773A-87C28597575F}"/>
              </a:ext>
            </a:extLst>
          </p:cNvPr>
          <p:cNvSpPr txBox="1"/>
          <p:nvPr/>
        </p:nvSpPr>
        <p:spPr>
          <a:xfrm>
            <a:off x="6840551" y="4141961"/>
            <a:ext cx="448827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a:latin typeface="Arial"/>
                <a:cs typeface="Times New Roman"/>
              </a:rPr>
              <a:t>GUIDED BY:</a:t>
            </a:r>
            <a:r>
              <a:rPr lang="en-US">
                <a:latin typeface="Arial"/>
                <a:cs typeface="Times New Roman"/>
              </a:rPr>
              <a:t>​</a:t>
            </a:r>
          </a:p>
          <a:p>
            <a:pPr algn="just"/>
            <a:r>
              <a:rPr lang="en-IN">
                <a:latin typeface="Arial"/>
                <a:cs typeface="Times New Roman"/>
              </a:rPr>
              <a:t>DR. V. SATHIESH KUMAR,</a:t>
            </a:r>
            <a:r>
              <a:rPr lang="en-US">
                <a:latin typeface="Arial"/>
                <a:cs typeface="Times New Roman"/>
              </a:rPr>
              <a:t>​</a:t>
            </a:r>
          </a:p>
          <a:p>
            <a:r>
              <a:rPr lang="en-IN">
                <a:latin typeface="Arial"/>
                <a:cs typeface="Times New Roman"/>
              </a:rPr>
              <a:t>ASSISTANT PROFESSOR, </a:t>
            </a:r>
            <a:endParaRPr lang="en-US">
              <a:latin typeface="Arial"/>
              <a:cs typeface="Times New Roman"/>
            </a:endParaRPr>
          </a:p>
          <a:p>
            <a:r>
              <a:rPr lang="en-IN">
                <a:latin typeface="Arial"/>
                <a:cs typeface="Times New Roman"/>
              </a:rPr>
              <a:t>DEPARTMENT OF ELECTRONICS ENGINEERING</a:t>
            </a:r>
            <a:r>
              <a:rPr lang="en-US">
                <a:latin typeface="Arial"/>
                <a:cs typeface="Times New Roman"/>
              </a:rPr>
              <a:t>​</a:t>
            </a:r>
          </a:p>
          <a:p>
            <a:r>
              <a:rPr lang="en-IN">
                <a:latin typeface="Arial"/>
                <a:cs typeface="Times New Roman"/>
              </a:rPr>
              <a:t>MIT CAMPUS, ANNA UNIVERSITY</a:t>
            </a:r>
            <a:r>
              <a:rPr lang="en-US">
                <a:latin typeface="Arial"/>
                <a:cs typeface="Times New Roman"/>
              </a:rPr>
              <a:t>​</a:t>
            </a:r>
          </a:p>
        </p:txBody>
      </p:sp>
      <p:sp>
        <p:nvSpPr>
          <p:cNvPr id="6" name="Rectangle 5">
            <a:extLst>
              <a:ext uri="{FF2B5EF4-FFF2-40B4-BE49-F238E27FC236}">
                <a16:creationId xmlns:a16="http://schemas.microsoft.com/office/drawing/2014/main" id="{1120AEDA-65A0-892C-A8D9-E1E7CD52220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Times New Roman"/>
            </a:endParaRPr>
          </a:p>
        </p:txBody>
      </p:sp>
      <p:sp>
        <p:nvSpPr>
          <p:cNvPr id="4" name="Subtitle 2">
            <a:extLst>
              <a:ext uri="{FF2B5EF4-FFF2-40B4-BE49-F238E27FC236}">
                <a16:creationId xmlns:a16="http://schemas.microsoft.com/office/drawing/2014/main" id="{6DC3769E-EA8C-98A9-B653-78D3E77E4DEF}"/>
              </a:ext>
            </a:extLst>
          </p:cNvPr>
          <p:cNvSpPr txBox="1">
            <a:spLocks/>
          </p:cNvSpPr>
          <p:nvPr/>
        </p:nvSpPr>
        <p:spPr>
          <a:xfrm>
            <a:off x="800420" y="3019812"/>
            <a:ext cx="2660705" cy="45147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1800" b="1">
                <a:latin typeface="Arial"/>
                <a:cs typeface="Calibri"/>
              </a:rPr>
              <a:t>ZEROTH REVIEW</a:t>
            </a:r>
            <a:endParaRPr lang="en-US" b="1">
              <a:latin typeface="Arial"/>
              <a:cs typeface="Calibri"/>
            </a:endParaRPr>
          </a:p>
        </p:txBody>
      </p:sp>
    </p:spTree>
    <p:extLst>
      <p:ext uri="{BB962C8B-B14F-4D97-AF65-F5344CB8AC3E}">
        <p14:creationId xmlns:p14="http://schemas.microsoft.com/office/powerpoint/2010/main" val="325317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9</a:t>
            </a:r>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sp>
        <p:nvSpPr>
          <p:cNvPr id="2" name="TextBox 1">
            <a:extLst>
              <a:ext uri="{FF2B5EF4-FFF2-40B4-BE49-F238E27FC236}">
                <a16:creationId xmlns:a16="http://schemas.microsoft.com/office/drawing/2014/main" id="{21E6428F-AD65-B71D-8EB4-BBFDDCC09691}"/>
              </a:ext>
            </a:extLst>
          </p:cNvPr>
          <p:cNvSpPr txBox="1"/>
          <p:nvPr/>
        </p:nvSpPr>
        <p:spPr>
          <a:xfrm>
            <a:off x="949036" y="1713923"/>
            <a:ext cx="1026794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b="1">
                <a:latin typeface="Arial"/>
                <a:ea typeface="+mn-lt"/>
                <a:cs typeface="+mn-lt"/>
              </a:rPr>
              <a:t>Stereo vision</a:t>
            </a:r>
            <a:r>
              <a:rPr lang="en-US">
                <a:latin typeface="Arial"/>
                <a:ea typeface="+mn-lt"/>
                <a:cs typeface="+mn-lt"/>
              </a:rPr>
              <a:t> is the computation of depth based on the binocular disparity between the images of an object in left and right eyes</a:t>
            </a:r>
            <a:endParaRPr lang="en-US">
              <a:latin typeface="Arial"/>
              <a:cs typeface="Arial"/>
            </a:endParaRPr>
          </a:p>
          <a:p>
            <a:pPr marL="285750" indent="-285750" algn="just">
              <a:buFont typeface="Arial"/>
              <a:buChar char="•"/>
            </a:pPr>
            <a:endParaRPr lang="en-US">
              <a:latin typeface="Arial"/>
              <a:cs typeface="Calibri" panose="020F0502020204030204"/>
            </a:endParaRPr>
          </a:p>
          <a:p>
            <a:pPr marL="285750" indent="-285750" algn="just">
              <a:buFont typeface="Arial"/>
              <a:buChar char="•"/>
            </a:pPr>
            <a:r>
              <a:rPr lang="en-US">
                <a:latin typeface="Arial"/>
                <a:ea typeface="+mn-lt"/>
                <a:cs typeface="+mn-lt"/>
              </a:rPr>
              <a:t>The </a:t>
            </a:r>
            <a:r>
              <a:rPr lang="en-US" b="1">
                <a:latin typeface="Arial"/>
                <a:ea typeface="+mn-lt"/>
                <a:cs typeface="+mn-lt"/>
              </a:rPr>
              <a:t>Kinect</a:t>
            </a:r>
            <a:r>
              <a:rPr lang="en-US">
                <a:latin typeface="Arial"/>
                <a:ea typeface="+mn-lt"/>
                <a:cs typeface="+mn-lt"/>
              </a:rPr>
              <a:t> camera is a motion sensing input device produced by Microsoft and first released in 2010. The device generally contains RGB cameras, and infrared projectors and detectors that map depth through either structured light or time of flight calculations, which can in turn be used to perform real-time gesture recognition and body skeletal detection, among other capabilities.</a:t>
            </a:r>
            <a:endParaRPr lang="en-US">
              <a:latin typeface="Arial"/>
              <a:cs typeface="Calibri"/>
            </a:endParaRPr>
          </a:p>
          <a:p>
            <a:pPr marL="285750" indent="-285750" algn="just">
              <a:buFont typeface="Arial"/>
              <a:buChar char="•"/>
            </a:pPr>
            <a:endParaRPr lang="en-US">
              <a:latin typeface="Arial"/>
              <a:cs typeface="Calibri"/>
            </a:endParaRPr>
          </a:p>
          <a:p>
            <a:pPr marL="285750" indent="-285750" algn="just">
              <a:buFont typeface="Arial"/>
              <a:buChar char="•"/>
            </a:pPr>
            <a:r>
              <a:rPr lang="en-US" b="1">
                <a:latin typeface="Arial"/>
                <a:cs typeface="Calibri"/>
              </a:rPr>
              <a:t>Image processing</a:t>
            </a:r>
            <a:r>
              <a:rPr lang="en-US">
                <a:latin typeface="Arial"/>
                <a:cs typeface="Calibri"/>
              </a:rPr>
              <a:t> techniques are used to extract and utilize the depth map generated.</a:t>
            </a:r>
          </a:p>
          <a:p>
            <a:pPr marL="285750" indent="-285750" algn="just">
              <a:buFont typeface="Arial"/>
              <a:buChar char="•"/>
            </a:pPr>
            <a:endParaRPr lang="en-US">
              <a:latin typeface="Arial"/>
              <a:cs typeface="Calibri"/>
            </a:endParaRPr>
          </a:p>
          <a:p>
            <a:pPr marL="285750" indent="-285750" algn="just">
              <a:buFont typeface="Arial"/>
              <a:buChar char="•"/>
            </a:pPr>
            <a:endParaRPr lang="en-US">
              <a:latin typeface="Arial"/>
              <a:cs typeface="Calibri"/>
            </a:endParaRPr>
          </a:p>
        </p:txBody>
      </p:sp>
      <p:pic>
        <p:nvPicPr>
          <p:cNvPr id="3" name="Picture 5">
            <a:extLst>
              <a:ext uri="{FF2B5EF4-FFF2-40B4-BE49-F238E27FC236}">
                <a16:creationId xmlns:a16="http://schemas.microsoft.com/office/drawing/2014/main" id="{AD26268E-1F37-5BCC-664A-5E776CA64A64}"/>
              </a:ext>
            </a:extLst>
          </p:cNvPr>
          <p:cNvPicPr>
            <a:picLocks noChangeAspect="1"/>
          </p:cNvPicPr>
          <p:nvPr/>
        </p:nvPicPr>
        <p:blipFill>
          <a:blip r:embed="rId2"/>
          <a:stretch>
            <a:fillRect/>
          </a:stretch>
        </p:blipFill>
        <p:spPr>
          <a:xfrm>
            <a:off x="2197100" y="4610100"/>
            <a:ext cx="3371850" cy="1168400"/>
          </a:xfrm>
          <a:prstGeom prst="rect">
            <a:avLst/>
          </a:prstGeom>
        </p:spPr>
      </p:pic>
      <p:sp>
        <p:nvSpPr>
          <p:cNvPr id="6" name="TextBox 5">
            <a:extLst>
              <a:ext uri="{FF2B5EF4-FFF2-40B4-BE49-F238E27FC236}">
                <a16:creationId xmlns:a16="http://schemas.microsoft.com/office/drawing/2014/main" id="{9D9C26CC-8FDC-F731-F603-856B2C09E22D}"/>
              </a:ext>
            </a:extLst>
          </p:cNvPr>
          <p:cNvSpPr txBox="1"/>
          <p:nvPr/>
        </p:nvSpPr>
        <p:spPr>
          <a:xfrm>
            <a:off x="5921086" y="4869872"/>
            <a:ext cx="47942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ea typeface="+mn-lt"/>
                <a:cs typeface="+mn-lt"/>
              </a:rPr>
              <a:t>Figure1: </a:t>
            </a:r>
            <a:r>
              <a:rPr lang="en-US" sz="1400">
                <a:latin typeface="Arial"/>
                <a:ea typeface="+mn-lt"/>
                <a:cs typeface="+mn-lt"/>
              </a:rPr>
              <a:t>XBOX 360 Kinect camera</a:t>
            </a:r>
          </a:p>
          <a:p>
            <a:r>
              <a:rPr lang="en-US" sz="1400">
                <a:latin typeface="Arial"/>
                <a:cs typeface="Calibri" panose="020F0502020204030204"/>
              </a:rPr>
              <a:t>Reference: </a:t>
            </a:r>
            <a:r>
              <a:rPr lang="en-US" sz="1400">
                <a:latin typeface="Arial"/>
                <a:ea typeface="+mn-lt"/>
                <a:cs typeface="+mn-lt"/>
                <a:hlinkClick r:id="rId3"/>
              </a:rPr>
              <a:t>https://en.wikipedia.org/wiki/Kinect</a:t>
            </a:r>
            <a:r>
              <a:rPr lang="en-US" sz="1400">
                <a:latin typeface="Arial"/>
                <a:ea typeface="+mn-lt"/>
                <a:cs typeface="+mn-lt"/>
              </a:rPr>
              <a:t> </a:t>
            </a:r>
            <a:endParaRPr lang="en-US" sz="1400">
              <a:latin typeface="Arial"/>
              <a:cs typeface="Calibri" panose="020F0502020204030204"/>
            </a:endParaRPr>
          </a:p>
        </p:txBody>
      </p:sp>
    </p:spTree>
    <p:extLst>
      <p:ext uri="{BB962C8B-B14F-4D97-AF65-F5344CB8AC3E}">
        <p14:creationId xmlns:p14="http://schemas.microsoft.com/office/powerpoint/2010/main" val="115439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10</a:t>
            </a:r>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sp>
        <p:nvSpPr>
          <p:cNvPr id="2" name="TextBox 1">
            <a:extLst>
              <a:ext uri="{FF2B5EF4-FFF2-40B4-BE49-F238E27FC236}">
                <a16:creationId xmlns:a16="http://schemas.microsoft.com/office/drawing/2014/main" id="{21E6428F-AD65-B71D-8EB4-BBFDDCC09691}"/>
              </a:ext>
            </a:extLst>
          </p:cNvPr>
          <p:cNvSpPr txBox="1"/>
          <p:nvPr/>
        </p:nvSpPr>
        <p:spPr>
          <a:xfrm>
            <a:off x="908931" y="1489668"/>
            <a:ext cx="1026794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latin typeface="Arial"/>
                <a:ea typeface="+mn-lt"/>
                <a:cs typeface="+mn-lt"/>
              </a:rPr>
              <a:t>Convolutional neural network (</a:t>
            </a:r>
            <a:r>
              <a:rPr lang="en-US" b="1">
                <a:latin typeface="Arial"/>
                <a:ea typeface="+mn-lt"/>
                <a:cs typeface="+mn-lt"/>
              </a:rPr>
              <a:t>CNN</a:t>
            </a:r>
            <a:r>
              <a:rPr lang="en-US">
                <a:latin typeface="Arial"/>
                <a:ea typeface="+mn-lt"/>
                <a:cs typeface="+mn-lt"/>
              </a:rPr>
              <a:t>) is a class of deep learning neural networks. They’re most commonly used to analyze visual imagery and are frequently used in image classification.</a:t>
            </a:r>
            <a:endParaRPr lang="en-US">
              <a:latin typeface="Arial"/>
              <a:cs typeface="Arial"/>
            </a:endParaRPr>
          </a:p>
          <a:p>
            <a:pPr marL="285750" indent="-285750" algn="just">
              <a:buFont typeface="Arial"/>
              <a:buChar char="•"/>
            </a:pPr>
            <a:endParaRPr lang="en-US">
              <a:latin typeface="Arial"/>
              <a:cs typeface="Calibri" panose="020F0502020204030204"/>
            </a:endParaRPr>
          </a:p>
          <a:p>
            <a:pPr marL="285750" indent="-285750" algn="just">
              <a:buFont typeface="Arial"/>
              <a:buChar char="•"/>
            </a:pPr>
            <a:r>
              <a:rPr lang="en-US">
                <a:latin typeface="Arial"/>
                <a:cs typeface="Calibri" panose="020F0502020204030204"/>
              </a:rPr>
              <a:t>CNNs can therefore be used to detect and classify plants after collection of suitable dataset.</a:t>
            </a:r>
          </a:p>
          <a:p>
            <a:pPr marL="285750" indent="-285750" algn="just">
              <a:buFont typeface="Arial"/>
              <a:buChar char="•"/>
            </a:pPr>
            <a:endParaRPr lang="en-US">
              <a:latin typeface="Arial"/>
              <a:cs typeface="Calibri" panose="020F0502020204030204"/>
            </a:endParaRPr>
          </a:p>
          <a:p>
            <a:pPr marL="285750" indent="-285750" algn="just">
              <a:buFont typeface="Arial"/>
              <a:buChar char="•"/>
            </a:pPr>
            <a:r>
              <a:rPr lang="en-US">
                <a:latin typeface="Arial"/>
                <a:cs typeface="Calibri" panose="020F0502020204030204"/>
              </a:rPr>
              <a:t>Models like </a:t>
            </a:r>
            <a:r>
              <a:rPr lang="en-US" b="1">
                <a:latin typeface="Arial"/>
                <a:cs typeface="Calibri" panose="020F0502020204030204"/>
              </a:rPr>
              <a:t>YOLOv5</a:t>
            </a:r>
            <a:r>
              <a:rPr lang="en-US">
                <a:latin typeface="Arial"/>
                <a:cs typeface="Calibri" panose="020F0502020204030204"/>
              </a:rPr>
              <a:t> can be trained with custom data for the task</a:t>
            </a:r>
          </a:p>
        </p:txBody>
      </p:sp>
      <p:pic>
        <p:nvPicPr>
          <p:cNvPr id="3" name="Picture 5">
            <a:extLst>
              <a:ext uri="{FF2B5EF4-FFF2-40B4-BE49-F238E27FC236}">
                <a16:creationId xmlns:a16="http://schemas.microsoft.com/office/drawing/2014/main" id="{83A94D3B-EA64-C8DF-4336-1166878EAD10}"/>
              </a:ext>
            </a:extLst>
          </p:cNvPr>
          <p:cNvPicPr>
            <a:picLocks noChangeAspect="1"/>
          </p:cNvPicPr>
          <p:nvPr/>
        </p:nvPicPr>
        <p:blipFill rotWithShape="1">
          <a:blip r:embed="rId2"/>
          <a:srcRect l="169" t="8796" r="3035" b="14715"/>
          <a:stretch/>
        </p:blipFill>
        <p:spPr>
          <a:xfrm>
            <a:off x="3135050" y="3404592"/>
            <a:ext cx="5753167" cy="2557262"/>
          </a:xfrm>
          <a:prstGeom prst="rect">
            <a:avLst/>
          </a:prstGeom>
        </p:spPr>
      </p:pic>
    </p:spTree>
    <p:extLst>
      <p:ext uri="{BB962C8B-B14F-4D97-AF65-F5344CB8AC3E}">
        <p14:creationId xmlns:p14="http://schemas.microsoft.com/office/powerpoint/2010/main" val="4287779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11</a:t>
            </a:r>
          </a:p>
        </p:txBody>
      </p:sp>
      <p:pic>
        <p:nvPicPr>
          <p:cNvPr id="3" name="Picture 5" descr="Diagram&#10;&#10;Description automatically generated">
            <a:extLst>
              <a:ext uri="{FF2B5EF4-FFF2-40B4-BE49-F238E27FC236}">
                <a16:creationId xmlns:a16="http://schemas.microsoft.com/office/drawing/2014/main" id="{FC71C2F2-0C5E-C34F-D951-17C86F1E029D}"/>
              </a:ext>
            </a:extLst>
          </p:cNvPr>
          <p:cNvPicPr>
            <a:picLocks noChangeAspect="1"/>
          </p:cNvPicPr>
          <p:nvPr/>
        </p:nvPicPr>
        <p:blipFill>
          <a:blip r:embed="rId2"/>
          <a:stretch>
            <a:fillRect/>
          </a:stretch>
        </p:blipFill>
        <p:spPr>
          <a:xfrm>
            <a:off x="1403350" y="1173646"/>
            <a:ext cx="9378950" cy="5139359"/>
          </a:xfrm>
          <a:prstGeom prst="rect">
            <a:avLst/>
          </a:prstGeom>
        </p:spPr>
      </p:pic>
      <p:sp>
        <p:nvSpPr>
          <p:cNvPr id="4" name="Subtitle 2">
            <a:extLst>
              <a:ext uri="{FF2B5EF4-FFF2-40B4-BE49-F238E27FC236}">
                <a16:creationId xmlns:a16="http://schemas.microsoft.com/office/drawing/2014/main" id="{5F8BE8C7-5A52-906C-4F94-16D5B3A5FDEE}"/>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spTree>
    <p:extLst>
      <p:ext uri="{BB962C8B-B14F-4D97-AF65-F5344CB8AC3E}">
        <p14:creationId xmlns:p14="http://schemas.microsoft.com/office/powerpoint/2010/main" val="18065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12</a:t>
            </a:r>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864827" y="681198"/>
            <a:ext cx="52261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COMPONENTS USED</a:t>
            </a:r>
          </a:p>
        </p:txBody>
      </p:sp>
      <p:sp>
        <p:nvSpPr>
          <p:cNvPr id="2" name="TextBox 1">
            <a:extLst>
              <a:ext uri="{FF2B5EF4-FFF2-40B4-BE49-F238E27FC236}">
                <a16:creationId xmlns:a16="http://schemas.microsoft.com/office/drawing/2014/main" id="{FEC513DD-83A4-2F38-F820-9A4A1F15AB68}"/>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3" name="TextBox 2">
            <a:extLst>
              <a:ext uri="{FF2B5EF4-FFF2-40B4-BE49-F238E27FC236}">
                <a16:creationId xmlns:a16="http://schemas.microsoft.com/office/drawing/2014/main" id="{AD44D2CA-66FE-D5E9-C611-E6707A7D6EAF}"/>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graphicFrame>
        <p:nvGraphicFramePr>
          <p:cNvPr id="8" name="Table 7">
            <a:extLst>
              <a:ext uri="{FF2B5EF4-FFF2-40B4-BE49-F238E27FC236}">
                <a16:creationId xmlns:a16="http://schemas.microsoft.com/office/drawing/2014/main" id="{B66A7442-88BF-0887-4426-FB68716C57F5}"/>
              </a:ext>
            </a:extLst>
          </p:cNvPr>
          <p:cNvGraphicFramePr>
            <a:graphicFrameLocks noGrp="1"/>
          </p:cNvGraphicFramePr>
          <p:nvPr>
            <p:extLst>
              <p:ext uri="{D42A27DB-BD31-4B8C-83A1-F6EECF244321}">
                <p14:modId xmlns:p14="http://schemas.microsoft.com/office/powerpoint/2010/main" val="2658704464"/>
              </p:ext>
            </p:extLst>
          </p:nvPr>
        </p:nvGraphicFramePr>
        <p:xfrm>
          <a:off x="1152071" y="1224642"/>
          <a:ext cx="9768092" cy="4679391"/>
        </p:xfrm>
        <a:graphic>
          <a:graphicData uri="http://schemas.openxmlformats.org/drawingml/2006/table">
            <a:tbl>
              <a:tblPr firstRow="1" firstCol="1" bandRow="1">
                <a:tableStyleId>{5940675A-B579-460E-94D1-54222C63F5DA}</a:tableStyleId>
              </a:tblPr>
              <a:tblGrid>
                <a:gridCol w="3285176">
                  <a:extLst>
                    <a:ext uri="{9D8B030D-6E8A-4147-A177-3AD203B41FA5}">
                      <a16:colId xmlns:a16="http://schemas.microsoft.com/office/drawing/2014/main" val="1001375088"/>
                    </a:ext>
                  </a:extLst>
                </a:gridCol>
                <a:gridCol w="3322651">
                  <a:extLst>
                    <a:ext uri="{9D8B030D-6E8A-4147-A177-3AD203B41FA5}">
                      <a16:colId xmlns:a16="http://schemas.microsoft.com/office/drawing/2014/main" val="2274295369"/>
                    </a:ext>
                  </a:extLst>
                </a:gridCol>
                <a:gridCol w="3160265">
                  <a:extLst>
                    <a:ext uri="{9D8B030D-6E8A-4147-A177-3AD203B41FA5}">
                      <a16:colId xmlns:a16="http://schemas.microsoft.com/office/drawing/2014/main" val="2261571599"/>
                    </a:ext>
                  </a:extLst>
                </a:gridCol>
              </a:tblGrid>
              <a:tr h="409674">
                <a:tc>
                  <a:txBody>
                    <a:bodyPr/>
                    <a:lstStyle/>
                    <a:p>
                      <a:pPr marL="0" marR="0" algn="ctr" rtl="0" eaLnBrk="1" latinLnBrk="0" hangingPunct="1">
                        <a:lnSpc>
                          <a:spcPct val="150000"/>
                        </a:lnSpc>
                        <a:spcBef>
                          <a:spcPts val="0"/>
                        </a:spcBef>
                        <a:spcAft>
                          <a:spcPts val="0"/>
                        </a:spcAft>
                        <a:tabLst>
                          <a:tab pos="3314700" algn="l"/>
                        </a:tabLst>
                      </a:pPr>
                      <a:r>
                        <a:rPr lang="en-IN" sz="1800">
                          <a:effectLst/>
                        </a:rPr>
                        <a:t>COMPONENTS</a:t>
                      </a:r>
                      <a:endParaRPr lang="en-IN">
                        <a:effectLst/>
                      </a:endParaRPr>
                    </a:p>
                  </a:txBody>
                  <a:tcPr marL="0" marR="0" marT="0" marB="0" anchor="ctr"/>
                </a:tc>
                <a:tc>
                  <a:txBody>
                    <a:bodyPr/>
                    <a:lstStyle/>
                    <a:p>
                      <a:pPr marL="0" marR="0" algn="ctr" rtl="0" eaLnBrk="1" latinLnBrk="0" hangingPunct="1">
                        <a:lnSpc>
                          <a:spcPct val="150000"/>
                        </a:lnSpc>
                        <a:spcBef>
                          <a:spcPts val="0"/>
                        </a:spcBef>
                        <a:spcAft>
                          <a:spcPts val="0"/>
                        </a:spcAft>
                        <a:tabLst>
                          <a:tab pos="3314700" algn="l"/>
                        </a:tabLst>
                      </a:pPr>
                      <a:r>
                        <a:rPr lang="en-IN" sz="1800">
                          <a:effectLst/>
                        </a:rPr>
                        <a:t>SPECIFICATION</a:t>
                      </a:r>
                      <a:endParaRPr lang="en-IN">
                        <a:effectLst/>
                      </a:endParaRPr>
                    </a:p>
                  </a:txBody>
                  <a:tcPr marL="0" marR="0" marT="0" marB="0" anchor="ctr"/>
                </a:tc>
                <a:tc>
                  <a:txBody>
                    <a:bodyPr/>
                    <a:lstStyle/>
                    <a:p>
                      <a:pPr marL="0" marR="0" algn="ctr" rtl="0" eaLnBrk="1" latinLnBrk="0" hangingPunct="1">
                        <a:lnSpc>
                          <a:spcPct val="150000"/>
                        </a:lnSpc>
                        <a:spcBef>
                          <a:spcPts val="0"/>
                        </a:spcBef>
                        <a:spcAft>
                          <a:spcPts val="0"/>
                        </a:spcAft>
                        <a:tabLst>
                          <a:tab pos="3314700" algn="l"/>
                        </a:tabLst>
                      </a:pPr>
                      <a:r>
                        <a:rPr lang="en-IN" sz="1800">
                          <a:effectLst/>
                        </a:rPr>
                        <a:t>NUMBER USED</a:t>
                      </a:r>
                      <a:endParaRPr lang="en-IN">
                        <a:effectLst/>
                      </a:endParaRPr>
                    </a:p>
                  </a:txBody>
                  <a:tcPr marL="0" marR="0" marT="0" marB="0" anchor="ctr"/>
                </a:tc>
                <a:extLst>
                  <a:ext uri="{0D108BD9-81ED-4DB2-BD59-A6C34878D82A}">
                    <a16:rowId xmlns:a16="http://schemas.microsoft.com/office/drawing/2014/main" val="2752286644"/>
                  </a:ext>
                </a:extLst>
              </a:tr>
              <a:tr h="409674">
                <a:tc>
                  <a:txBody>
                    <a:bodyPr/>
                    <a:lstStyle/>
                    <a:p>
                      <a:pPr marL="0" marR="0" algn="just" rtl="0" eaLnBrk="1" latinLnBrk="0" hangingPunct="1">
                        <a:lnSpc>
                          <a:spcPct val="150000"/>
                        </a:lnSpc>
                        <a:spcBef>
                          <a:spcPts val="0"/>
                        </a:spcBef>
                        <a:spcAft>
                          <a:spcPts val="0"/>
                        </a:spcAft>
                      </a:pPr>
                      <a:r>
                        <a:rPr lang="en-IN" sz="1800">
                          <a:effectLst/>
                        </a:rPr>
                        <a:t>Jetson Nano</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Developer Kit - 4GB </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2082689510"/>
                  </a:ext>
                </a:extLst>
              </a:tr>
              <a:tr h="700999">
                <a:tc>
                  <a:txBody>
                    <a:bodyPr/>
                    <a:lstStyle/>
                    <a:p>
                      <a:pPr marL="0" marR="0" algn="just" rtl="0" eaLnBrk="1" latinLnBrk="0" hangingPunct="1">
                        <a:lnSpc>
                          <a:spcPct val="150000"/>
                        </a:lnSpc>
                        <a:spcBef>
                          <a:spcPts val="0"/>
                        </a:spcBef>
                        <a:spcAft>
                          <a:spcPts val="0"/>
                        </a:spcAft>
                        <a:tabLst>
                          <a:tab pos="3314700" algn="l"/>
                        </a:tabLst>
                      </a:pPr>
                      <a:r>
                        <a:rPr lang="en-IN" sz="1800">
                          <a:effectLst/>
                        </a:rPr>
                        <a:t>Robot Chassis</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Dimensions:</a:t>
                      </a:r>
                      <a:endParaRPr lang="en-US">
                        <a:effectLst/>
                      </a:endParaRPr>
                    </a:p>
                    <a:p>
                      <a:pPr marL="0" marR="0" algn="just" rtl="0" eaLnBrk="1" latinLnBrk="0" hangingPunct="1">
                        <a:lnSpc>
                          <a:spcPct val="150000"/>
                        </a:lnSpc>
                        <a:spcBef>
                          <a:spcPts val="0"/>
                        </a:spcBef>
                        <a:spcAft>
                          <a:spcPts val="0"/>
                        </a:spcAft>
                        <a:tabLst>
                          <a:tab pos="3314700" algn="l"/>
                        </a:tabLst>
                      </a:pPr>
                      <a:r>
                        <a:rPr lang="en-US" sz="1800">
                          <a:effectLst/>
                        </a:rPr>
                        <a:t>250 x 200 x 46 mm</a:t>
                      </a:r>
                      <a:endParaRPr lang="en-US">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3115109206"/>
                  </a:ext>
                </a:extLst>
              </a:tr>
              <a:tr h="819349">
                <a:tc>
                  <a:txBody>
                    <a:bodyPr/>
                    <a:lstStyle/>
                    <a:p>
                      <a:pPr marL="0" marR="0" algn="just" rtl="0" eaLnBrk="1" latinLnBrk="0" hangingPunct="1">
                        <a:lnSpc>
                          <a:spcPct val="150000"/>
                        </a:lnSpc>
                        <a:spcBef>
                          <a:spcPts val="0"/>
                        </a:spcBef>
                        <a:spcAft>
                          <a:spcPts val="0"/>
                        </a:spcAft>
                        <a:tabLst>
                          <a:tab pos="3314700" algn="l"/>
                        </a:tabLst>
                      </a:pPr>
                      <a:r>
                        <a:rPr lang="en-IN" sz="1800">
                          <a:effectLst/>
                        </a:rPr>
                        <a:t>DC motor</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200 rpm</a:t>
                      </a:r>
                      <a:endParaRPr lang="en-IN">
                        <a:effectLst/>
                      </a:endParaRPr>
                    </a:p>
                    <a:p>
                      <a:pPr marL="0" marR="0" algn="just" rtl="0" eaLnBrk="1" latinLnBrk="0" hangingPunct="1">
                        <a:lnSpc>
                          <a:spcPct val="150000"/>
                        </a:lnSpc>
                        <a:spcBef>
                          <a:spcPts val="0"/>
                        </a:spcBef>
                        <a:spcAft>
                          <a:spcPts val="0"/>
                        </a:spcAft>
                        <a:tabLst>
                          <a:tab pos="3314700" algn="l"/>
                        </a:tabLst>
                      </a:pPr>
                      <a:r>
                        <a:rPr lang="en-IN" sz="1800">
                          <a:effectLst/>
                        </a:rPr>
                        <a:t>12V</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2</a:t>
                      </a:r>
                      <a:endParaRPr lang="en-IN">
                        <a:effectLst/>
                      </a:endParaRPr>
                    </a:p>
                  </a:txBody>
                  <a:tcPr marL="0" marR="0" marT="0" marB="0" anchor="ctr"/>
                </a:tc>
                <a:extLst>
                  <a:ext uri="{0D108BD9-81ED-4DB2-BD59-A6C34878D82A}">
                    <a16:rowId xmlns:a16="http://schemas.microsoft.com/office/drawing/2014/main" val="1007561993"/>
                  </a:ext>
                </a:extLst>
              </a:tr>
              <a:tr h="700999">
                <a:tc>
                  <a:txBody>
                    <a:bodyPr/>
                    <a:lstStyle/>
                    <a:p>
                      <a:pPr marL="0" marR="0" algn="just" rtl="0" eaLnBrk="1" latinLnBrk="0" hangingPunct="1">
                        <a:lnSpc>
                          <a:spcPct val="150000"/>
                        </a:lnSpc>
                        <a:spcBef>
                          <a:spcPts val="0"/>
                        </a:spcBef>
                        <a:spcAft>
                          <a:spcPts val="0"/>
                        </a:spcAft>
                        <a:tabLst>
                          <a:tab pos="3314700" algn="l"/>
                        </a:tabLst>
                      </a:pPr>
                      <a:r>
                        <a:rPr lang="en-IN" sz="1800">
                          <a:effectLst/>
                        </a:rPr>
                        <a:t>Wheels</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Diameter-130mm</a:t>
                      </a:r>
                      <a:endParaRPr lang="en-US">
                        <a:effectLst/>
                      </a:endParaRPr>
                    </a:p>
                    <a:p>
                      <a:pPr marL="0" marR="0" algn="just" rtl="0" eaLnBrk="1" latinLnBrk="0" hangingPunct="1">
                        <a:lnSpc>
                          <a:spcPct val="150000"/>
                        </a:lnSpc>
                        <a:spcBef>
                          <a:spcPts val="0"/>
                        </a:spcBef>
                        <a:spcAft>
                          <a:spcPts val="0"/>
                        </a:spcAft>
                        <a:tabLst>
                          <a:tab pos="3314700" algn="l"/>
                        </a:tabLst>
                      </a:pPr>
                      <a:r>
                        <a:rPr lang="en-US" sz="1800">
                          <a:effectLst/>
                        </a:rPr>
                        <a:t>Width-60mm</a:t>
                      </a:r>
                      <a:endParaRPr lang="en-US">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4</a:t>
                      </a:r>
                      <a:endParaRPr lang="en-IN">
                        <a:effectLst/>
                      </a:endParaRPr>
                    </a:p>
                  </a:txBody>
                  <a:tcPr marL="0" marR="0" marT="0" marB="0" anchor="ctr"/>
                </a:tc>
                <a:extLst>
                  <a:ext uri="{0D108BD9-81ED-4DB2-BD59-A6C34878D82A}">
                    <a16:rowId xmlns:a16="http://schemas.microsoft.com/office/drawing/2014/main" val="826715954"/>
                  </a:ext>
                </a:extLst>
              </a:tr>
              <a:tr h="409674">
                <a:tc>
                  <a:txBody>
                    <a:bodyPr/>
                    <a:lstStyle/>
                    <a:p>
                      <a:pPr marL="0" marR="0" algn="just" rtl="0" eaLnBrk="1" latinLnBrk="0" hangingPunct="1">
                        <a:lnSpc>
                          <a:spcPct val="150000"/>
                        </a:lnSpc>
                        <a:spcBef>
                          <a:spcPts val="0"/>
                        </a:spcBef>
                        <a:spcAft>
                          <a:spcPts val="0"/>
                        </a:spcAft>
                      </a:pPr>
                      <a:r>
                        <a:rPr lang="en-IN" sz="1800">
                          <a:effectLst/>
                        </a:rPr>
                        <a:t>Kinect v1 sensor</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endParaRPr lang="en-IN" sz="1800">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3662285760"/>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Motor Driver IC</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L298N</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712451242"/>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IR sensor</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8 channel array</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1143168476"/>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Battery</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12V7A</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4247744134"/>
                  </a:ext>
                </a:extLst>
              </a:tr>
            </a:tbl>
          </a:graphicData>
        </a:graphic>
      </p:graphicFrame>
    </p:spTree>
    <p:extLst>
      <p:ext uri="{BB962C8B-B14F-4D97-AF65-F5344CB8AC3E}">
        <p14:creationId xmlns:p14="http://schemas.microsoft.com/office/powerpoint/2010/main" val="3476140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0A7CAA-78E6-DB56-F267-B2EBAC7E04C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81420F5-D3FF-B474-2966-BD58B09835B4}"/>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13</a:t>
            </a:r>
          </a:p>
        </p:txBody>
      </p:sp>
      <p:sp>
        <p:nvSpPr>
          <p:cNvPr id="4" name="Subtitle 2">
            <a:extLst>
              <a:ext uri="{FF2B5EF4-FFF2-40B4-BE49-F238E27FC236}">
                <a16:creationId xmlns:a16="http://schemas.microsoft.com/office/drawing/2014/main" id="{647C49AC-E558-C11E-49EF-AC527D05F98C}"/>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2" name="TextBox 1">
            <a:extLst>
              <a:ext uri="{FF2B5EF4-FFF2-40B4-BE49-F238E27FC236}">
                <a16:creationId xmlns:a16="http://schemas.microsoft.com/office/drawing/2014/main" id="{62E5ED39-0740-862D-7493-10C78C620A5F}"/>
              </a:ext>
            </a:extLst>
          </p:cNvPr>
          <p:cNvSpPr txBox="1"/>
          <p:nvPr/>
        </p:nvSpPr>
        <p:spPr>
          <a:xfrm>
            <a:off x="949037" y="2082800"/>
            <a:ext cx="4283363" cy="54168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latin typeface="Arial"/>
                <a:cs typeface="Arial"/>
              </a:rPr>
              <a:t>Tested software implementation of RL SARSA in PC.</a:t>
            </a:r>
            <a:endParaRPr lang="en-US">
              <a:cs typeface="Calibri" panose="020F0502020204030204"/>
            </a:endParaRPr>
          </a:p>
          <a:p>
            <a:pPr marL="285750" indent="-285750" algn="just">
              <a:buFont typeface="Arial"/>
              <a:buChar char="•"/>
            </a:pPr>
            <a:r>
              <a:rPr lang="en-US">
                <a:latin typeface="Arial"/>
                <a:cs typeface="Arial"/>
              </a:rPr>
              <a:t>Explored stereo camera and microcontroller options.</a:t>
            </a:r>
          </a:p>
          <a:p>
            <a:pPr marL="285750" indent="-285750" algn="just">
              <a:buFont typeface="Arial"/>
              <a:buChar char="•"/>
            </a:pPr>
            <a:r>
              <a:rPr lang="en-US">
                <a:latin typeface="Arial"/>
                <a:cs typeface="Arial"/>
              </a:rPr>
              <a:t>Initialized Jetson NANO and set up bot.</a:t>
            </a:r>
          </a:p>
          <a:p>
            <a:pPr algn="just"/>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sz="1100">
              <a:latin typeface="Arial"/>
              <a:cs typeface="Arial"/>
            </a:endParaRPr>
          </a:p>
          <a:p>
            <a:pPr algn="just"/>
            <a:endParaRPr lang="en-US" sz="1100">
              <a:latin typeface="Arial"/>
              <a:cs typeface="Arial"/>
            </a:endParaRPr>
          </a:p>
        </p:txBody>
      </p:sp>
      <p:pic>
        <p:nvPicPr>
          <p:cNvPr id="8" name="Picture 8" descr="A picture containing indoor, cluttered&#10;&#10;Description automatically generated">
            <a:extLst>
              <a:ext uri="{FF2B5EF4-FFF2-40B4-BE49-F238E27FC236}">
                <a16:creationId xmlns:a16="http://schemas.microsoft.com/office/drawing/2014/main" id="{B0B67D80-3929-8323-CDED-8BD2444A8FC4}"/>
              </a:ext>
            </a:extLst>
          </p:cNvPr>
          <p:cNvPicPr>
            <a:picLocks noChangeAspect="1"/>
          </p:cNvPicPr>
          <p:nvPr/>
        </p:nvPicPr>
        <p:blipFill>
          <a:blip r:embed="rId2"/>
          <a:stretch>
            <a:fillRect/>
          </a:stretch>
        </p:blipFill>
        <p:spPr>
          <a:xfrm>
            <a:off x="5995452" y="1844107"/>
            <a:ext cx="4915469" cy="3679391"/>
          </a:xfrm>
          <a:prstGeom prst="rect">
            <a:avLst/>
          </a:prstGeom>
        </p:spPr>
      </p:pic>
    </p:spTree>
    <p:extLst>
      <p:ext uri="{BB962C8B-B14F-4D97-AF65-F5344CB8AC3E}">
        <p14:creationId xmlns:p14="http://schemas.microsoft.com/office/powerpoint/2010/main" val="1182035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0A7CAA-78E6-DB56-F267-B2EBAC7E04C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81420F5-D3FF-B474-2966-BD58B09835B4}"/>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14</a:t>
            </a:r>
          </a:p>
        </p:txBody>
      </p:sp>
      <p:sp>
        <p:nvSpPr>
          <p:cNvPr id="4" name="Subtitle 2">
            <a:extLst>
              <a:ext uri="{FF2B5EF4-FFF2-40B4-BE49-F238E27FC236}">
                <a16:creationId xmlns:a16="http://schemas.microsoft.com/office/drawing/2014/main" id="{647C49AC-E558-C11E-49EF-AC527D05F98C}"/>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2" name="TextBox 1">
            <a:extLst>
              <a:ext uri="{FF2B5EF4-FFF2-40B4-BE49-F238E27FC236}">
                <a16:creationId xmlns:a16="http://schemas.microsoft.com/office/drawing/2014/main" id="{62E5ED39-0740-862D-7493-10C78C620A5F}"/>
              </a:ext>
            </a:extLst>
          </p:cNvPr>
          <p:cNvSpPr txBox="1"/>
          <p:nvPr/>
        </p:nvSpPr>
        <p:spPr>
          <a:xfrm>
            <a:off x="948034" y="1562100"/>
            <a:ext cx="5807363" cy="19236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latin typeface="Arial"/>
              <a:cs typeface="Arial"/>
            </a:endParaRPr>
          </a:p>
          <a:p>
            <a:pPr marL="285750" indent="-285750" algn="just">
              <a:buFont typeface="Arial"/>
              <a:buChar char="•"/>
            </a:pPr>
            <a:r>
              <a:rPr lang="en-US">
                <a:latin typeface="Arial"/>
                <a:cs typeface="Arial"/>
              </a:rPr>
              <a:t>Interfaced with stereo camera (KINECT v1) on Jetson NANO.</a:t>
            </a:r>
            <a:endParaRPr lang="en-US">
              <a:cs typeface="Calibri" panose="020F0502020204030204"/>
            </a:endParaRPr>
          </a:p>
          <a:p>
            <a:pPr marL="285750" indent="-285750" algn="just">
              <a:buFont typeface="Arial"/>
              <a:buChar char="•"/>
            </a:pPr>
            <a:r>
              <a:rPr lang="en-US">
                <a:latin typeface="Arial"/>
                <a:cs typeface="Arial"/>
              </a:rPr>
              <a:t>Obtained depth map and applied depth threshold to identify nearby objects.</a:t>
            </a:r>
          </a:p>
          <a:p>
            <a:pPr algn="just"/>
            <a:endParaRPr lang="en-US">
              <a:latin typeface="Arial"/>
              <a:cs typeface="Arial"/>
            </a:endParaRPr>
          </a:p>
          <a:p>
            <a:pPr algn="just"/>
            <a:endParaRPr lang="en-US" sz="1100">
              <a:latin typeface="Arial"/>
              <a:cs typeface="Arial"/>
            </a:endParaRPr>
          </a:p>
        </p:txBody>
      </p:sp>
      <p:pic>
        <p:nvPicPr>
          <p:cNvPr id="8" name="Picture 9" descr="A picture containing text, indoor, monitor, electronics&#10;&#10;Description automatically generated">
            <a:extLst>
              <a:ext uri="{FF2B5EF4-FFF2-40B4-BE49-F238E27FC236}">
                <a16:creationId xmlns:a16="http://schemas.microsoft.com/office/drawing/2014/main" id="{DB8D94B1-D5DC-7423-33EB-10B6A177590D}"/>
              </a:ext>
            </a:extLst>
          </p:cNvPr>
          <p:cNvPicPr>
            <a:picLocks noChangeAspect="1"/>
          </p:cNvPicPr>
          <p:nvPr/>
        </p:nvPicPr>
        <p:blipFill rotWithShape="1">
          <a:blip r:embed="rId2"/>
          <a:srcRect l="23339" t="13853" r="3411" b="17316"/>
          <a:stretch/>
        </p:blipFill>
        <p:spPr>
          <a:xfrm>
            <a:off x="1289551" y="3575050"/>
            <a:ext cx="5404658" cy="2118067"/>
          </a:xfrm>
          <a:prstGeom prst="rect">
            <a:avLst/>
          </a:prstGeom>
        </p:spPr>
      </p:pic>
      <p:pic>
        <p:nvPicPr>
          <p:cNvPr id="3" name="Picture 2" descr="A picture containing text, electronics, computer, indoor&#10;&#10;Description automatically generated">
            <a:extLst>
              <a:ext uri="{FF2B5EF4-FFF2-40B4-BE49-F238E27FC236}">
                <a16:creationId xmlns:a16="http://schemas.microsoft.com/office/drawing/2014/main" id="{DB171CD7-A808-2C19-0FC9-8F202FC0ABD5}"/>
              </a:ext>
            </a:extLst>
          </p:cNvPr>
          <p:cNvPicPr>
            <a:picLocks noChangeAspect="1"/>
          </p:cNvPicPr>
          <p:nvPr/>
        </p:nvPicPr>
        <p:blipFill rotWithShape="1">
          <a:blip r:embed="rId3"/>
          <a:srcRect l="16244" t="25676" r="10660" b="28456"/>
          <a:stretch/>
        </p:blipFill>
        <p:spPr>
          <a:xfrm>
            <a:off x="7407442" y="601579"/>
            <a:ext cx="3948626" cy="1853406"/>
          </a:xfrm>
          <a:prstGeom prst="rect">
            <a:avLst/>
          </a:prstGeom>
        </p:spPr>
      </p:pic>
      <p:pic>
        <p:nvPicPr>
          <p:cNvPr id="6" name="Picture 9" descr="A picture containing text, indoor, electronics, monitor&#10;&#10;Description automatically generated">
            <a:extLst>
              <a:ext uri="{FF2B5EF4-FFF2-40B4-BE49-F238E27FC236}">
                <a16:creationId xmlns:a16="http://schemas.microsoft.com/office/drawing/2014/main" id="{74AF193E-8502-24D7-AF7B-9C1DE4EE64F7}"/>
              </a:ext>
            </a:extLst>
          </p:cNvPr>
          <p:cNvPicPr>
            <a:picLocks noChangeAspect="1"/>
          </p:cNvPicPr>
          <p:nvPr/>
        </p:nvPicPr>
        <p:blipFill rotWithShape="1">
          <a:blip r:embed="rId4"/>
          <a:srcRect l="17215" t="26125" r="9114" b="27942"/>
          <a:stretch/>
        </p:blipFill>
        <p:spPr>
          <a:xfrm>
            <a:off x="7410532" y="2494582"/>
            <a:ext cx="3944834" cy="1833193"/>
          </a:xfrm>
          <a:prstGeom prst="rect">
            <a:avLst/>
          </a:prstGeom>
        </p:spPr>
      </p:pic>
      <p:pic>
        <p:nvPicPr>
          <p:cNvPr id="12" name="Picture 7" descr="A picture containing text, indoor, monitor, screen&#10;&#10;Description automatically generated">
            <a:extLst>
              <a:ext uri="{FF2B5EF4-FFF2-40B4-BE49-F238E27FC236}">
                <a16:creationId xmlns:a16="http://schemas.microsoft.com/office/drawing/2014/main" id="{9663AF25-B529-C6A6-4CA8-ADB4ECB1DB8A}"/>
              </a:ext>
            </a:extLst>
          </p:cNvPr>
          <p:cNvPicPr>
            <a:picLocks noChangeAspect="1"/>
          </p:cNvPicPr>
          <p:nvPr/>
        </p:nvPicPr>
        <p:blipFill rotWithShape="1">
          <a:blip r:embed="rId5"/>
          <a:srcRect l="20551" t="25914" r="12030" b="32558"/>
          <a:stretch/>
        </p:blipFill>
        <p:spPr>
          <a:xfrm>
            <a:off x="7409029" y="4385845"/>
            <a:ext cx="3945767" cy="1800739"/>
          </a:xfrm>
          <a:prstGeom prst="rect">
            <a:avLst/>
          </a:prstGeom>
        </p:spPr>
      </p:pic>
    </p:spTree>
    <p:extLst>
      <p:ext uri="{BB962C8B-B14F-4D97-AF65-F5344CB8AC3E}">
        <p14:creationId xmlns:p14="http://schemas.microsoft.com/office/powerpoint/2010/main" val="3019489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0A7CAA-78E6-DB56-F267-B2EBAC7E04C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81420F5-D3FF-B474-2966-BD58B09835B4}"/>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15</a:t>
            </a:r>
          </a:p>
        </p:txBody>
      </p:sp>
      <p:sp>
        <p:nvSpPr>
          <p:cNvPr id="4" name="Subtitle 2">
            <a:extLst>
              <a:ext uri="{FF2B5EF4-FFF2-40B4-BE49-F238E27FC236}">
                <a16:creationId xmlns:a16="http://schemas.microsoft.com/office/drawing/2014/main" id="{647C49AC-E558-C11E-49EF-AC527D05F98C}"/>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2" name="TextBox 1">
            <a:extLst>
              <a:ext uri="{FF2B5EF4-FFF2-40B4-BE49-F238E27FC236}">
                <a16:creationId xmlns:a16="http://schemas.microsoft.com/office/drawing/2014/main" id="{62E5ED39-0740-862D-7493-10C78C620A5F}"/>
              </a:ext>
            </a:extLst>
          </p:cNvPr>
          <p:cNvSpPr txBox="1"/>
          <p:nvPr/>
        </p:nvSpPr>
        <p:spPr>
          <a:xfrm>
            <a:off x="949037" y="1490913"/>
            <a:ext cx="870296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latin typeface="Arial"/>
              <a:cs typeface="Arial"/>
            </a:endParaRPr>
          </a:p>
          <a:p>
            <a:pPr marL="285750" indent="-285750" algn="just">
              <a:buFont typeface="Arial"/>
              <a:buChar char="•"/>
            </a:pPr>
            <a:r>
              <a:rPr lang="en-US">
                <a:latin typeface="Arial"/>
                <a:cs typeface="Arial"/>
              </a:rPr>
              <a:t>Interfaced with L298N motor driver and enabled four directional movement.</a:t>
            </a:r>
          </a:p>
          <a:p>
            <a:pPr marL="285750" indent="-285750" algn="just">
              <a:buFont typeface="Arial"/>
              <a:buChar char="•"/>
            </a:pPr>
            <a:r>
              <a:rPr lang="en-US">
                <a:latin typeface="Arial"/>
                <a:cs typeface="Arial"/>
              </a:rPr>
              <a:t>Set up remote access for Jetson NANO using SSH and VNC.</a:t>
            </a:r>
          </a:p>
          <a:p>
            <a:pPr marL="285750" indent="-285750" algn="just">
              <a:buFont typeface="Arial"/>
              <a:buChar char="•"/>
            </a:pPr>
            <a:r>
              <a:rPr lang="en-US">
                <a:latin typeface="Arial"/>
                <a:cs typeface="Arial"/>
              </a:rPr>
              <a:t>Set up suitable power supply for </a:t>
            </a:r>
            <a:r>
              <a:rPr lang="en-US" err="1">
                <a:latin typeface="Arial"/>
                <a:cs typeface="Arial"/>
              </a:rPr>
              <a:t>bot</a:t>
            </a:r>
            <a:r>
              <a:rPr lang="en-US">
                <a:latin typeface="Arial"/>
                <a:cs typeface="Arial"/>
              </a:rPr>
              <a:t> portability.</a:t>
            </a:r>
          </a:p>
          <a:p>
            <a:pPr algn="just">
              <a:buChar char="•"/>
            </a:pPr>
            <a:endParaRPr lang="en-US">
              <a:latin typeface="Arial"/>
              <a:cs typeface="Arial"/>
            </a:endParaRPr>
          </a:p>
          <a:p>
            <a:pPr algn="just">
              <a:buChar char="•"/>
            </a:pPr>
            <a:endParaRPr lang="en-US" sz="1100">
              <a:latin typeface="Arial"/>
              <a:cs typeface="Arial"/>
            </a:endParaRPr>
          </a:p>
          <a:p>
            <a:pPr algn="just"/>
            <a:endParaRPr lang="en-US" sz="1100">
              <a:latin typeface="Arial"/>
              <a:cs typeface="Arial"/>
            </a:endParaRPr>
          </a:p>
        </p:txBody>
      </p:sp>
      <p:pic>
        <p:nvPicPr>
          <p:cNvPr id="6" name="Picture 7">
            <a:extLst>
              <a:ext uri="{FF2B5EF4-FFF2-40B4-BE49-F238E27FC236}">
                <a16:creationId xmlns:a16="http://schemas.microsoft.com/office/drawing/2014/main" id="{E41C2CB4-4BC6-D7FA-6563-BC0E2A601DD0}"/>
              </a:ext>
            </a:extLst>
          </p:cNvPr>
          <p:cNvPicPr>
            <a:picLocks noChangeAspect="1"/>
          </p:cNvPicPr>
          <p:nvPr/>
        </p:nvPicPr>
        <p:blipFill>
          <a:blip r:embed="rId2"/>
          <a:stretch>
            <a:fillRect/>
          </a:stretch>
        </p:blipFill>
        <p:spPr>
          <a:xfrm>
            <a:off x="1530517" y="2926013"/>
            <a:ext cx="4330365" cy="2909636"/>
          </a:xfrm>
          <a:prstGeom prst="rect">
            <a:avLst/>
          </a:prstGeom>
        </p:spPr>
      </p:pic>
      <p:pic>
        <p:nvPicPr>
          <p:cNvPr id="8" name="Picture 8" descr="A picture containing indoor&#10;&#10;Description automatically generated">
            <a:extLst>
              <a:ext uri="{FF2B5EF4-FFF2-40B4-BE49-F238E27FC236}">
                <a16:creationId xmlns:a16="http://schemas.microsoft.com/office/drawing/2014/main" id="{DBDF3727-79B2-89A9-6E13-290340562BB7}"/>
              </a:ext>
            </a:extLst>
          </p:cNvPr>
          <p:cNvPicPr>
            <a:picLocks noChangeAspect="1"/>
          </p:cNvPicPr>
          <p:nvPr/>
        </p:nvPicPr>
        <p:blipFill>
          <a:blip r:embed="rId3"/>
          <a:stretch>
            <a:fillRect/>
          </a:stretch>
        </p:blipFill>
        <p:spPr>
          <a:xfrm>
            <a:off x="6368047" y="2926013"/>
            <a:ext cx="3836068" cy="2909636"/>
          </a:xfrm>
          <a:prstGeom prst="rect">
            <a:avLst/>
          </a:prstGeom>
        </p:spPr>
      </p:pic>
    </p:spTree>
    <p:extLst>
      <p:ext uri="{BB962C8B-B14F-4D97-AF65-F5344CB8AC3E}">
        <p14:creationId xmlns:p14="http://schemas.microsoft.com/office/powerpoint/2010/main" val="1748162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6DD125-AE6C-3967-5F16-AA25C221D8C6}"/>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74D71841-ACAB-02C4-0933-876ABC047C2D}"/>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16</a:t>
            </a:r>
          </a:p>
        </p:txBody>
      </p:sp>
      <p:sp>
        <p:nvSpPr>
          <p:cNvPr id="9" name="Subtitle 2">
            <a:extLst>
              <a:ext uri="{FF2B5EF4-FFF2-40B4-BE49-F238E27FC236}">
                <a16:creationId xmlns:a16="http://schemas.microsoft.com/office/drawing/2014/main" id="{F4E8FF2A-EBF4-E755-F124-DAFAA6A5768F}"/>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WORK PLAN</a:t>
            </a:r>
          </a:p>
        </p:txBody>
      </p:sp>
      <p:sp>
        <p:nvSpPr>
          <p:cNvPr id="2" name="TextBox 1">
            <a:extLst>
              <a:ext uri="{FF2B5EF4-FFF2-40B4-BE49-F238E27FC236}">
                <a16:creationId xmlns:a16="http://schemas.microsoft.com/office/drawing/2014/main" id="{4BB7109A-5D68-48A2-79C4-A513233F6B94}"/>
              </a:ext>
            </a:extLst>
          </p:cNvPr>
          <p:cNvSpPr txBox="1"/>
          <p:nvPr/>
        </p:nvSpPr>
        <p:spPr>
          <a:xfrm>
            <a:off x="949037" y="1537855"/>
            <a:ext cx="10138063" cy="815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endParaRPr lang="en-US">
              <a:latin typeface="Arial"/>
              <a:cs typeface="Arial"/>
            </a:endParaRPr>
          </a:p>
          <a:p>
            <a:pPr>
              <a:buFont typeface="Arial"/>
              <a:buChar char="•"/>
            </a:pPr>
            <a:endParaRPr lang="en-US">
              <a:latin typeface="Arial"/>
              <a:cs typeface="Arial"/>
            </a:endParaRPr>
          </a:p>
          <a:p>
            <a:pPr>
              <a:buFont typeface="Arial"/>
              <a:buChar char="•"/>
            </a:pPr>
            <a:endParaRPr lang="en-US" sz="1100">
              <a:latin typeface="Arial"/>
              <a:cs typeface="Arial"/>
            </a:endParaRPr>
          </a:p>
        </p:txBody>
      </p:sp>
      <p:graphicFrame>
        <p:nvGraphicFramePr>
          <p:cNvPr id="8" name="Table 9">
            <a:extLst>
              <a:ext uri="{FF2B5EF4-FFF2-40B4-BE49-F238E27FC236}">
                <a16:creationId xmlns:a16="http://schemas.microsoft.com/office/drawing/2014/main" id="{76BD9B9D-6C94-0984-15F3-D8CE7C1F2A0E}"/>
              </a:ext>
            </a:extLst>
          </p:cNvPr>
          <p:cNvGraphicFramePr>
            <a:graphicFrameLocks noGrp="1"/>
          </p:cNvGraphicFramePr>
          <p:nvPr>
            <p:extLst>
              <p:ext uri="{D42A27DB-BD31-4B8C-83A1-F6EECF244321}">
                <p14:modId xmlns:p14="http://schemas.microsoft.com/office/powerpoint/2010/main" val="2831385966"/>
              </p:ext>
            </p:extLst>
          </p:nvPr>
        </p:nvGraphicFramePr>
        <p:xfrm>
          <a:off x="1102894" y="1584157"/>
          <a:ext cx="10129737" cy="4330706"/>
        </p:xfrm>
        <a:graphic>
          <a:graphicData uri="http://schemas.openxmlformats.org/drawingml/2006/table">
            <a:tbl>
              <a:tblPr firstRow="1" bandRow="1"/>
              <a:tblGrid>
                <a:gridCol w="3376579">
                  <a:extLst>
                    <a:ext uri="{9D8B030D-6E8A-4147-A177-3AD203B41FA5}">
                      <a16:colId xmlns:a16="http://schemas.microsoft.com/office/drawing/2014/main" val="561184110"/>
                    </a:ext>
                  </a:extLst>
                </a:gridCol>
                <a:gridCol w="3376579">
                  <a:extLst>
                    <a:ext uri="{9D8B030D-6E8A-4147-A177-3AD203B41FA5}">
                      <a16:colId xmlns:a16="http://schemas.microsoft.com/office/drawing/2014/main" val="4267563712"/>
                    </a:ext>
                  </a:extLst>
                </a:gridCol>
                <a:gridCol w="3376579">
                  <a:extLst>
                    <a:ext uri="{9D8B030D-6E8A-4147-A177-3AD203B41FA5}">
                      <a16:colId xmlns:a16="http://schemas.microsoft.com/office/drawing/2014/main" val="4215763846"/>
                    </a:ext>
                  </a:extLst>
                </a:gridCol>
              </a:tblGrid>
              <a:tr h="4330706">
                <a:tc>
                  <a:txBody>
                    <a:bodyPr/>
                    <a:lstStyle/>
                    <a:p>
                      <a:pPr algn="just"/>
                      <a:r>
                        <a:rPr lang="en-US" sz="2400" u="sng">
                          <a:latin typeface="Arial"/>
                        </a:rPr>
                        <a:t>First review:</a:t>
                      </a:r>
                    </a:p>
                    <a:p>
                      <a:pPr lvl="0" algn="just">
                        <a:buNone/>
                      </a:pPr>
                      <a:endParaRPr lang="en-US">
                        <a:latin typeface="Arial"/>
                      </a:endParaRPr>
                    </a:p>
                    <a:p>
                      <a:pPr marL="285750" lvl="0" indent="-285750" algn="l">
                        <a:buFont typeface="Arial"/>
                        <a:buChar char="•"/>
                      </a:pPr>
                      <a:r>
                        <a:rPr lang="en-US" sz="1800" b="0" i="0" u="none" strike="noStrike" noProof="0">
                          <a:latin typeface="Arial"/>
                        </a:rPr>
                        <a:t>Set up testing space.</a:t>
                      </a:r>
                    </a:p>
                    <a:p>
                      <a:pPr marL="285750" lvl="0" indent="-285750" algn="l">
                        <a:buFont typeface="Arial"/>
                        <a:buChar char="•"/>
                      </a:pPr>
                      <a:endParaRPr lang="en-US" sz="1800" b="0" i="0" u="none" strike="noStrike" noProof="0">
                        <a:latin typeface="Arial"/>
                      </a:endParaRPr>
                    </a:p>
                    <a:p>
                      <a:pPr marL="285750" lvl="0" indent="-285750" algn="l">
                        <a:buFont typeface="Arial"/>
                        <a:buChar char="•"/>
                      </a:pPr>
                      <a:r>
                        <a:rPr lang="en-US" sz="1800" b="0" i="0" u="none" strike="noStrike" noProof="0">
                          <a:latin typeface="Arial"/>
                        </a:rPr>
                        <a:t>Study available and suitable RL algorithms.</a:t>
                      </a:r>
                    </a:p>
                    <a:p>
                      <a:pPr marL="285750" lvl="0" indent="-285750" algn="l">
                        <a:buFont typeface="Arial"/>
                        <a:buChar char="•"/>
                      </a:pPr>
                      <a:endParaRPr lang="en-US" sz="1800" b="0" i="0" u="none" strike="noStrike" noProof="0">
                        <a:latin typeface="Arial"/>
                      </a:endParaRPr>
                    </a:p>
                    <a:p>
                      <a:pPr marL="285750" lvl="0" indent="-285750" algn="l">
                        <a:buFont typeface="Arial"/>
                        <a:buChar char="•"/>
                      </a:pPr>
                      <a:r>
                        <a:rPr lang="en-US" sz="1800" b="0" i="0" u="none" strike="noStrike" noProof="0">
                          <a:latin typeface="Arial"/>
                        </a:rPr>
                        <a:t>Test the performance of the algorithms.</a:t>
                      </a:r>
                      <a:endParaRPr lang="en-US"/>
                    </a:p>
                  </a:txBody>
                  <a:tcPr/>
                </a:tc>
                <a:tc>
                  <a:txBody>
                    <a:bodyPr/>
                    <a:lstStyle/>
                    <a:p>
                      <a:pPr algn="just"/>
                      <a:r>
                        <a:rPr lang="en-US" sz="2400" u="sng">
                          <a:latin typeface="Arial"/>
                        </a:rPr>
                        <a:t>Second Review:</a:t>
                      </a:r>
                    </a:p>
                    <a:p>
                      <a:pPr lvl="0" algn="just">
                        <a:buNone/>
                      </a:pPr>
                      <a:endParaRPr lang="en-US">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Collect data set for plant detection model.</a:t>
                      </a:r>
                    </a:p>
                    <a:p>
                      <a:pPr marL="285750" marR="0" lvl="0" indent="-285750" algn="l">
                        <a:lnSpc>
                          <a:spcPct val="100000"/>
                        </a:lnSpc>
                        <a:spcBef>
                          <a:spcPts val="0"/>
                        </a:spcBef>
                        <a:spcAft>
                          <a:spcPts val="0"/>
                        </a:spcAft>
                        <a:buClr>
                          <a:srgbClr val="000000"/>
                        </a:buClr>
                        <a:buFont typeface="Arial,Sans-Serif"/>
                        <a:buChar char="•"/>
                      </a:pPr>
                      <a:endParaRPr lang="en-US" sz="1800" b="0" i="0" u="none" strike="noStrike" noProof="0">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Train plant detection model.</a:t>
                      </a:r>
                    </a:p>
                    <a:p>
                      <a:pPr lvl="0" algn="just">
                        <a:buNone/>
                      </a:pPr>
                      <a:endParaRPr lang="en-US"/>
                    </a:p>
                  </a:txBody>
                  <a:tcPr/>
                </a:tc>
                <a:tc>
                  <a:txBody>
                    <a:bodyPr/>
                    <a:lstStyle/>
                    <a:p>
                      <a:pPr algn="just"/>
                      <a:r>
                        <a:rPr lang="en-US" sz="2400" u="sng">
                          <a:latin typeface="Arial"/>
                        </a:rPr>
                        <a:t>Third review:</a:t>
                      </a:r>
                    </a:p>
                    <a:p>
                      <a:pPr lvl="0" algn="just">
                        <a:buNone/>
                      </a:pPr>
                      <a:endParaRPr lang="en-US">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Setup interface for mapping the environment.</a:t>
                      </a:r>
                    </a:p>
                    <a:p>
                      <a:pPr marL="285750" marR="0" lvl="0" indent="-285750" algn="l">
                        <a:lnSpc>
                          <a:spcPct val="100000"/>
                        </a:lnSpc>
                        <a:spcBef>
                          <a:spcPts val="0"/>
                        </a:spcBef>
                        <a:spcAft>
                          <a:spcPts val="0"/>
                        </a:spcAft>
                        <a:buClr>
                          <a:srgbClr val="000000"/>
                        </a:buClr>
                        <a:buFont typeface="Arial,Sans-Serif"/>
                        <a:buChar char="•"/>
                      </a:pPr>
                      <a:endParaRPr lang="en-US" sz="1800" b="0" i="0" u="none" strike="noStrike" noProof="0">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Testing and optimizing.</a:t>
                      </a:r>
                      <a:endParaRPr lang="en-US"/>
                    </a:p>
                  </a:txBody>
                  <a:tcPr/>
                </a:tc>
                <a:extLst>
                  <a:ext uri="{0D108BD9-81ED-4DB2-BD59-A6C34878D82A}">
                    <a16:rowId xmlns:a16="http://schemas.microsoft.com/office/drawing/2014/main" val="590608606"/>
                  </a:ext>
                </a:extLst>
              </a:tr>
            </a:tbl>
          </a:graphicData>
        </a:graphic>
      </p:graphicFrame>
    </p:spTree>
    <p:extLst>
      <p:ext uri="{BB962C8B-B14F-4D97-AF65-F5344CB8AC3E}">
        <p14:creationId xmlns:p14="http://schemas.microsoft.com/office/powerpoint/2010/main" val="4108704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6DD125-AE6C-3967-5F16-AA25C221D8C6}"/>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74D71841-ACAB-02C4-0933-876ABC047C2D}"/>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17</a:t>
            </a:r>
          </a:p>
        </p:txBody>
      </p:sp>
      <p:sp>
        <p:nvSpPr>
          <p:cNvPr id="9" name="Subtitle 2">
            <a:extLst>
              <a:ext uri="{FF2B5EF4-FFF2-40B4-BE49-F238E27FC236}">
                <a16:creationId xmlns:a16="http://schemas.microsoft.com/office/drawing/2014/main" id="{F4E8FF2A-EBF4-E755-F124-DAFAA6A5768F}"/>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REFERENCES</a:t>
            </a:r>
            <a:endParaRPr lang="en-US"/>
          </a:p>
        </p:txBody>
      </p:sp>
      <p:sp>
        <p:nvSpPr>
          <p:cNvPr id="2" name="TextBox 1">
            <a:extLst>
              <a:ext uri="{FF2B5EF4-FFF2-40B4-BE49-F238E27FC236}">
                <a16:creationId xmlns:a16="http://schemas.microsoft.com/office/drawing/2014/main" id="{8DEB41AF-A6D8-C629-9E4E-A0E1DB2DD518}"/>
              </a:ext>
            </a:extLst>
          </p:cNvPr>
          <p:cNvSpPr txBox="1"/>
          <p:nvPr/>
        </p:nvSpPr>
        <p:spPr>
          <a:xfrm>
            <a:off x="947964" y="1664606"/>
            <a:ext cx="10762341"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a:latin typeface="Arial"/>
                <a:ea typeface="+mn-lt"/>
                <a:cs typeface="+mn-lt"/>
              </a:rPr>
              <a:t>Arga Dwi </a:t>
            </a:r>
            <a:r>
              <a:rPr lang="en-US" sz="1600" err="1">
                <a:latin typeface="Arial"/>
                <a:ea typeface="+mn-lt"/>
                <a:cs typeface="+mn-lt"/>
              </a:rPr>
              <a:t>Pambudi,Trihastuti</a:t>
            </a:r>
            <a:r>
              <a:rPr lang="en-US" sz="1600">
                <a:latin typeface="Arial"/>
                <a:ea typeface="+mn-lt"/>
                <a:cs typeface="+mn-lt"/>
              </a:rPr>
              <a:t> </a:t>
            </a:r>
            <a:r>
              <a:rPr lang="en-US" sz="1600" err="1">
                <a:latin typeface="Arial"/>
                <a:ea typeface="+mn-lt"/>
                <a:cs typeface="+mn-lt"/>
              </a:rPr>
              <a:t>Agustinah</a:t>
            </a:r>
            <a:r>
              <a:rPr lang="en-US" sz="1600">
                <a:latin typeface="Arial"/>
                <a:ea typeface="+mn-lt"/>
                <a:cs typeface="+mn-lt"/>
              </a:rPr>
              <a:t> and </a:t>
            </a:r>
            <a:r>
              <a:rPr lang="en-US" sz="1600" err="1">
                <a:latin typeface="Arial"/>
                <a:ea typeface="+mn-lt"/>
                <a:cs typeface="+mn-lt"/>
              </a:rPr>
              <a:t>Rusdhianto</a:t>
            </a:r>
            <a:r>
              <a:rPr lang="en-US" sz="1600">
                <a:latin typeface="Arial"/>
                <a:ea typeface="+mn-lt"/>
                <a:cs typeface="+mn-lt"/>
              </a:rPr>
              <a:t> </a:t>
            </a:r>
            <a:r>
              <a:rPr lang="en-US" sz="1600" err="1">
                <a:latin typeface="Arial"/>
                <a:ea typeface="+mn-lt"/>
                <a:cs typeface="+mn-lt"/>
              </a:rPr>
              <a:t>Effendi,"Reinforcement</a:t>
            </a:r>
            <a:r>
              <a:rPr lang="en-US" sz="1600">
                <a:latin typeface="Arial"/>
                <a:ea typeface="+mn-lt"/>
                <a:cs typeface="+mn-lt"/>
              </a:rPr>
              <a:t> Point and Fuzzy Input Design of Fuzzy Q-Learning for Mobile Robot Navigation </a:t>
            </a:r>
            <a:r>
              <a:rPr lang="en-US" sz="1600" err="1">
                <a:latin typeface="Arial"/>
                <a:ea typeface="+mn-lt"/>
                <a:cs typeface="+mn-lt"/>
              </a:rPr>
              <a:t>System",International</a:t>
            </a:r>
            <a:r>
              <a:rPr lang="en-US" sz="1600">
                <a:latin typeface="Arial"/>
                <a:ea typeface="+mn-lt"/>
                <a:cs typeface="+mn-lt"/>
              </a:rPr>
              <a:t> Conference of Artificial Intelligence and Information Technology (ICAIIT),September 2019</a:t>
            </a:r>
            <a:endParaRPr lang="en-US" sz="1600">
              <a:latin typeface="Arial"/>
              <a:cs typeface="Calibri" panose="020F0502020204030204"/>
            </a:endParaRPr>
          </a:p>
          <a:p>
            <a:pPr algn="just"/>
            <a:endParaRPr lang="en-US" sz="1600">
              <a:latin typeface="Arial"/>
              <a:ea typeface="+mn-lt"/>
              <a:cs typeface="+mn-lt"/>
            </a:endParaRPr>
          </a:p>
          <a:p>
            <a:pPr marL="285750" indent="-285750" algn="just">
              <a:buFont typeface="Arial"/>
              <a:buChar char="•"/>
            </a:pPr>
            <a:r>
              <a:rPr lang="en-US" sz="1600">
                <a:latin typeface="Arial"/>
                <a:ea typeface="+mn-lt"/>
                <a:cs typeface="+mn-lt"/>
              </a:rPr>
              <a:t>Martin </a:t>
            </a:r>
            <a:r>
              <a:rPr lang="en-US" sz="1600" err="1">
                <a:latin typeface="Arial"/>
                <a:ea typeface="+mn-lt"/>
                <a:cs typeface="+mn-lt"/>
              </a:rPr>
              <a:t>Gromniak</a:t>
            </a:r>
            <a:r>
              <a:rPr lang="en-US" sz="1600">
                <a:latin typeface="Arial"/>
                <a:ea typeface="+mn-lt"/>
                <a:cs typeface="+mn-lt"/>
              </a:rPr>
              <a:t> and Jonas Stenzel ,"Deep Reinforcement Learning for Mobile Robot Navigation", Asia-Pacific Conference on Intelligent Robot Systems (ACIRS),July 2019</a:t>
            </a:r>
            <a:endParaRPr lang="en-US" sz="1600">
              <a:latin typeface="Arial"/>
              <a:cs typeface="Calibri"/>
            </a:endParaRPr>
          </a:p>
          <a:p>
            <a:pPr algn="just"/>
            <a:endParaRPr lang="en-US" sz="1600">
              <a:latin typeface="Arial"/>
              <a:cs typeface="Arial"/>
            </a:endParaRPr>
          </a:p>
          <a:p>
            <a:pPr marL="285750" indent="-285750" algn="just">
              <a:buFont typeface="Arial"/>
              <a:buChar char="•"/>
            </a:pPr>
            <a:r>
              <a:rPr lang="en-US" sz="1600">
                <a:latin typeface="Arial"/>
                <a:ea typeface="+mn-lt"/>
                <a:cs typeface="+mn-lt"/>
              </a:rPr>
              <a:t>Guillaume </a:t>
            </a:r>
            <a:r>
              <a:rPr lang="en-US" sz="1600" err="1">
                <a:latin typeface="Arial"/>
                <a:ea typeface="+mn-lt"/>
                <a:cs typeface="+mn-lt"/>
              </a:rPr>
              <a:t>Sartoretti</a:t>
            </a:r>
            <a:r>
              <a:rPr lang="en-US" sz="1600">
                <a:latin typeface="Arial"/>
                <a:ea typeface="+mn-lt"/>
                <a:cs typeface="+mn-lt"/>
              </a:rPr>
              <a:t> , Justin Kerr , Yunfei Shi, Glenn Wagner, T. K. Satish Kumar, Sven Koenig, and      Howie </a:t>
            </a:r>
            <a:r>
              <a:rPr lang="en-US" sz="1600" err="1">
                <a:latin typeface="Arial"/>
                <a:ea typeface="+mn-lt"/>
                <a:cs typeface="+mn-lt"/>
              </a:rPr>
              <a:t>Choset</a:t>
            </a:r>
            <a:r>
              <a:rPr lang="en-US" sz="1600">
                <a:latin typeface="Arial"/>
                <a:ea typeface="+mn-lt"/>
                <a:cs typeface="+mn-lt"/>
              </a:rPr>
              <a:t>,“PRIMAL: Pathfinding via Reinforcement and Imitation Multi-Agent Learning”, </a:t>
            </a:r>
            <a:r>
              <a:rPr lang="en-US" sz="1600" err="1">
                <a:latin typeface="Arial"/>
                <a:ea typeface="+mn-lt"/>
                <a:cs typeface="+mn-lt"/>
              </a:rPr>
              <a:t>Ieee</a:t>
            </a:r>
            <a:r>
              <a:rPr lang="en-US" sz="1600">
                <a:latin typeface="Arial"/>
                <a:ea typeface="+mn-lt"/>
                <a:cs typeface="+mn-lt"/>
              </a:rPr>
              <a:t> robotics and automation letters, , Vol. 4, no. 3, July 2019.</a:t>
            </a:r>
            <a:endParaRPr lang="en-US" sz="1600">
              <a:latin typeface="Arial"/>
              <a:cs typeface="Calibri"/>
            </a:endParaRPr>
          </a:p>
          <a:p>
            <a:pPr algn="just"/>
            <a:endParaRPr lang="en-US" sz="1600">
              <a:latin typeface="Arial"/>
              <a:ea typeface="+mn-lt"/>
              <a:cs typeface="+mn-lt"/>
            </a:endParaRPr>
          </a:p>
          <a:p>
            <a:pPr marL="285750" indent="-285750" algn="just">
              <a:buFont typeface="Arial"/>
              <a:buChar char="•"/>
            </a:pPr>
            <a:r>
              <a:rPr lang="en-US" sz="1600" err="1">
                <a:latin typeface="Arial"/>
                <a:ea typeface="+mn-lt"/>
                <a:cs typeface="+mn-lt"/>
              </a:rPr>
              <a:t>Hyansu</a:t>
            </a:r>
            <a:r>
              <a:rPr lang="en-US" sz="1600">
                <a:latin typeface="Arial"/>
                <a:ea typeface="+mn-lt"/>
                <a:cs typeface="+mn-lt"/>
              </a:rPr>
              <a:t> Bae , </a:t>
            </a:r>
            <a:r>
              <a:rPr lang="en-US" sz="1600" err="1">
                <a:latin typeface="Arial"/>
                <a:ea typeface="+mn-lt"/>
                <a:cs typeface="+mn-lt"/>
              </a:rPr>
              <a:t>Gidong</a:t>
            </a:r>
            <a:r>
              <a:rPr lang="en-US" sz="1600">
                <a:latin typeface="Arial"/>
                <a:ea typeface="+mn-lt"/>
                <a:cs typeface="+mn-lt"/>
              </a:rPr>
              <a:t> Kim ,  </a:t>
            </a:r>
            <a:r>
              <a:rPr lang="en-US" sz="1600" err="1">
                <a:latin typeface="Arial"/>
                <a:ea typeface="+mn-lt"/>
                <a:cs typeface="+mn-lt"/>
              </a:rPr>
              <a:t>Jonguk</a:t>
            </a:r>
            <a:r>
              <a:rPr lang="en-US" sz="1600">
                <a:latin typeface="Arial"/>
                <a:ea typeface="+mn-lt"/>
                <a:cs typeface="+mn-lt"/>
              </a:rPr>
              <a:t> Kim , </a:t>
            </a:r>
            <a:r>
              <a:rPr lang="en-US" sz="1600" err="1">
                <a:latin typeface="Arial"/>
                <a:ea typeface="+mn-lt"/>
                <a:cs typeface="+mn-lt"/>
              </a:rPr>
              <a:t>Dianwei</a:t>
            </a:r>
            <a:r>
              <a:rPr lang="en-US" sz="1600">
                <a:latin typeface="Arial"/>
                <a:ea typeface="+mn-lt"/>
                <a:cs typeface="+mn-lt"/>
              </a:rPr>
              <a:t> Qian 4 and </a:t>
            </a:r>
            <a:r>
              <a:rPr lang="en-US" sz="1600" err="1">
                <a:latin typeface="Arial"/>
                <a:ea typeface="+mn-lt"/>
                <a:cs typeface="+mn-lt"/>
              </a:rPr>
              <a:t>Sukgyu</a:t>
            </a:r>
            <a:r>
              <a:rPr lang="en-US" sz="1600">
                <a:latin typeface="Arial"/>
                <a:ea typeface="+mn-lt"/>
                <a:cs typeface="+mn-lt"/>
              </a:rPr>
              <a:t> Lee , “Multi-Robot Path Planning Method  Using Reinforcement Learning”, Multidisciplinary Digital Publishing Institute, Vol 3,No 4, May 2019.</a:t>
            </a:r>
            <a:endParaRPr lang="en-US" sz="1600">
              <a:latin typeface="Arial"/>
              <a:cs typeface="Calibri" panose="020F0502020204030204"/>
            </a:endParaRPr>
          </a:p>
          <a:p>
            <a:pPr algn="just"/>
            <a:endParaRPr lang="en-US" sz="1600">
              <a:latin typeface="Arial"/>
              <a:ea typeface="+mn-lt"/>
              <a:cs typeface="+mn-lt"/>
            </a:endParaRPr>
          </a:p>
          <a:p>
            <a:pPr marL="285750" indent="-285750" algn="just">
              <a:buFont typeface="Arial"/>
              <a:buChar char="•"/>
            </a:pPr>
            <a:r>
              <a:rPr lang="en-US" sz="1600">
                <a:latin typeface="Arial"/>
                <a:ea typeface="+mn-lt"/>
                <a:cs typeface="+mn-lt"/>
              </a:rPr>
              <a:t>Jing </a:t>
            </a:r>
            <a:r>
              <a:rPr lang="en-US" sz="1600" err="1">
                <a:latin typeface="Arial"/>
                <a:ea typeface="+mn-lt"/>
                <a:cs typeface="+mn-lt"/>
              </a:rPr>
              <a:t>Xin,Huan</a:t>
            </a:r>
            <a:r>
              <a:rPr lang="en-US" sz="1600">
                <a:latin typeface="Arial"/>
                <a:ea typeface="+mn-lt"/>
                <a:cs typeface="+mn-lt"/>
              </a:rPr>
              <a:t> </a:t>
            </a:r>
            <a:r>
              <a:rPr lang="en-US" sz="1600" err="1">
                <a:latin typeface="Arial"/>
                <a:ea typeface="+mn-lt"/>
                <a:cs typeface="+mn-lt"/>
              </a:rPr>
              <a:t>Zhao,Ding</a:t>
            </a:r>
            <a:r>
              <a:rPr lang="en-US" sz="1600">
                <a:latin typeface="Arial"/>
                <a:ea typeface="+mn-lt"/>
                <a:cs typeface="+mn-lt"/>
              </a:rPr>
              <a:t> </a:t>
            </a:r>
            <a:r>
              <a:rPr lang="en-US" sz="1600" err="1">
                <a:latin typeface="Arial"/>
                <a:ea typeface="+mn-lt"/>
                <a:cs typeface="+mn-lt"/>
              </a:rPr>
              <a:t>Liu,”Application</a:t>
            </a:r>
            <a:r>
              <a:rPr lang="en-US" sz="1600">
                <a:latin typeface="Arial"/>
                <a:ea typeface="+mn-lt"/>
                <a:cs typeface="+mn-lt"/>
              </a:rPr>
              <a:t> of Deep Reinforcement Learning in Mobile Robot Path Planning”, </a:t>
            </a:r>
            <a:r>
              <a:rPr lang="en-US" sz="1600" err="1">
                <a:latin typeface="Arial"/>
                <a:ea typeface="+mn-lt"/>
                <a:cs typeface="+mn-lt"/>
              </a:rPr>
              <a:t>Ieee</a:t>
            </a:r>
            <a:r>
              <a:rPr lang="en-US" sz="1600">
                <a:latin typeface="Arial"/>
                <a:ea typeface="+mn-lt"/>
                <a:cs typeface="+mn-lt"/>
              </a:rPr>
              <a:t> robotics and automation letters, Vol 2, No 3 , January  2019.</a:t>
            </a:r>
            <a:endParaRPr lang="en-US" sz="1600">
              <a:latin typeface="Arial"/>
              <a:cs typeface="Calibri"/>
            </a:endParaRPr>
          </a:p>
          <a:p>
            <a:pPr algn="just"/>
            <a:endParaRPr lang="en-US" sz="1600">
              <a:latin typeface="Arial"/>
              <a:cs typeface="Calibri"/>
            </a:endParaRPr>
          </a:p>
        </p:txBody>
      </p:sp>
    </p:spTree>
    <p:extLst>
      <p:ext uri="{BB962C8B-B14F-4D97-AF65-F5344CB8AC3E}">
        <p14:creationId xmlns:p14="http://schemas.microsoft.com/office/powerpoint/2010/main" val="1418474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CDD12D-D492-9B0B-6C70-824F0C48E10A}"/>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a:extLst>
              <a:ext uri="{FF2B5EF4-FFF2-40B4-BE49-F238E27FC236}">
                <a16:creationId xmlns:a16="http://schemas.microsoft.com/office/drawing/2014/main" id="{174B317C-5DE3-8D30-03A1-A708312F0179}"/>
              </a:ext>
            </a:extLst>
          </p:cNvPr>
          <p:cNvSpPr txBox="1">
            <a:spLocks/>
          </p:cNvSpPr>
          <p:nvPr/>
        </p:nvSpPr>
        <p:spPr>
          <a:xfrm>
            <a:off x="3731234" y="2245112"/>
            <a:ext cx="4273605" cy="11880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3200" b="1">
                <a:latin typeface="Arial"/>
                <a:cs typeface="Calibri" panose="020F0502020204030204"/>
              </a:rPr>
              <a:t>END OF PRESENTATION</a:t>
            </a:r>
            <a:endParaRPr lang="en-US"/>
          </a:p>
        </p:txBody>
      </p:sp>
    </p:spTree>
    <p:extLst>
      <p:ext uri="{BB962C8B-B14F-4D97-AF65-F5344CB8AC3E}">
        <p14:creationId xmlns:p14="http://schemas.microsoft.com/office/powerpoint/2010/main" val="3179668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EE6EFB2-8864-4D2B-F560-D5ABB54A273C}"/>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6" name="TextBox 5">
            <a:extLst>
              <a:ext uri="{FF2B5EF4-FFF2-40B4-BE49-F238E27FC236}">
                <a16:creationId xmlns:a16="http://schemas.microsoft.com/office/drawing/2014/main" id="{5D166D81-C706-7996-9BBA-82667A7BEDEE}"/>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a:t>
            </a:r>
          </a:p>
        </p:txBody>
      </p:sp>
      <p:sp>
        <p:nvSpPr>
          <p:cNvPr id="8" name="Subtitle 2">
            <a:extLst>
              <a:ext uri="{FF2B5EF4-FFF2-40B4-BE49-F238E27FC236}">
                <a16:creationId xmlns:a16="http://schemas.microsoft.com/office/drawing/2014/main" id="{E4C842A1-A099-8112-5551-E50CB9FCB6FF}"/>
              </a:ext>
            </a:extLst>
          </p:cNvPr>
          <p:cNvSpPr txBox="1">
            <a:spLocks/>
          </p:cNvSpPr>
          <p:nvPr/>
        </p:nvSpPr>
        <p:spPr>
          <a:xfrm>
            <a:off x="946470" y="898912"/>
            <a:ext cx="73089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TABLE OF CONTENTS</a:t>
            </a:r>
          </a:p>
        </p:txBody>
      </p:sp>
      <p:sp>
        <p:nvSpPr>
          <p:cNvPr id="10" name="Subtitle 2">
            <a:extLst>
              <a:ext uri="{FF2B5EF4-FFF2-40B4-BE49-F238E27FC236}">
                <a16:creationId xmlns:a16="http://schemas.microsoft.com/office/drawing/2014/main" id="{83570C98-E4A3-9364-96BD-CB1C8F5D0FC8}"/>
              </a:ext>
            </a:extLst>
          </p:cNvPr>
          <p:cNvSpPr txBox="1">
            <a:spLocks/>
          </p:cNvSpPr>
          <p:nvPr/>
        </p:nvSpPr>
        <p:spPr>
          <a:xfrm>
            <a:off x="946470" y="1578362"/>
            <a:ext cx="2768655" cy="44519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Arial"/>
              <a:buChar char="•"/>
            </a:pPr>
            <a:r>
              <a:rPr lang="en-US" sz="1800">
                <a:latin typeface="Arial"/>
                <a:cs typeface="Arial"/>
              </a:rPr>
              <a:t>Introduction</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Motivation </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Objective</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Literature Survey</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Methodology</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Current Progress</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Work plan</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References</a:t>
            </a:r>
            <a:endParaRPr lang="en-US" sz="1800">
              <a:latin typeface="Arial"/>
              <a:ea typeface="+mn-lt"/>
              <a:cs typeface="+mn-lt"/>
            </a:endParaRPr>
          </a:p>
          <a:p>
            <a:pPr>
              <a:buFont typeface="Arial"/>
              <a:buChar char="•"/>
            </a:pPr>
            <a:endParaRPr lang="en-IN" sz="1800">
              <a:latin typeface="Arial"/>
              <a:cs typeface="Calibri" panose="020F0502020204030204"/>
            </a:endParaRPr>
          </a:p>
        </p:txBody>
      </p:sp>
    </p:spTree>
    <p:extLst>
      <p:ext uri="{BB962C8B-B14F-4D97-AF65-F5344CB8AC3E}">
        <p14:creationId xmlns:p14="http://schemas.microsoft.com/office/powerpoint/2010/main" val="102601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85CD132-F1DC-1B7A-05C9-D1F549ED411A}"/>
              </a:ext>
            </a:extLst>
          </p:cNvPr>
          <p:cNvSpPr txBox="1">
            <a:spLocks/>
          </p:cNvSpPr>
          <p:nvPr/>
        </p:nvSpPr>
        <p:spPr>
          <a:xfrm>
            <a:off x="854715" y="982842"/>
            <a:ext cx="10476772" cy="17462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800" b="1">
                <a:latin typeface="Arial"/>
                <a:cs typeface="Times New Roman"/>
              </a:rPr>
              <a:t>REINFORCEMENT LEARNING BASED AUTOMATED PATH PLANNING IN GARDEN ENVIRONMENT USING DEPTH - '</a:t>
            </a:r>
            <a:r>
              <a:rPr lang="en-IN" sz="3800" b="1" err="1">
                <a:latin typeface="Arial"/>
                <a:cs typeface="Times New Roman"/>
              </a:rPr>
              <a:t>RAPiG</a:t>
            </a:r>
            <a:r>
              <a:rPr lang="en-IN" sz="3800" b="1">
                <a:latin typeface="Arial"/>
                <a:cs typeface="Times New Roman"/>
              </a:rPr>
              <a:t>-D'</a:t>
            </a:r>
            <a:endParaRPr lang="en-US" sz="3800" b="1">
              <a:latin typeface="Arial"/>
              <a:cs typeface="Times New Roman"/>
            </a:endParaRPr>
          </a:p>
        </p:txBody>
      </p:sp>
      <p:sp>
        <p:nvSpPr>
          <p:cNvPr id="17" name="Subtitle 2">
            <a:extLst>
              <a:ext uri="{FF2B5EF4-FFF2-40B4-BE49-F238E27FC236}">
                <a16:creationId xmlns:a16="http://schemas.microsoft.com/office/drawing/2014/main" id="{1A021CC3-4629-AF6A-DA57-A850A6B42B3A}"/>
              </a:ext>
            </a:extLst>
          </p:cNvPr>
          <p:cNvSpPr txBox="1">
            <a:spLocks/>
          </p:cNvSpPr>
          <p:nvPr/>
        </p:nvSpPr>
        <p:spPr>
          <a:xfrm>
            <a:off x="800420" y="3838962"/>
            <a:ext cx="5543605" cy="20643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IN" sz="1800">
                <a:latin typeface="Arial"/>
                <a:cs typeface="Calibri" panose="020F0502020204030204"/>
              </a:rPr>
              <a:t>S SATHIYA MURTHI - 2018504604</a:t>
            </a:r>
            <a:endParaRPr lang="en-US" sz="1800">
              <a:latin typeface="Arial"/>
              <a:cs typeface="Calibri" panose="020F0502020204030204"/>
            </a:endParaRPr>
          </a:p>
          <a:p>
            <a:pPr marL="285750" indent="-285750"/>
            <a:r>
              <a:rPr lang="en-IN" sz="1800">
                <a:latin typeface="Arial"/>
                <a:cs typeface="Calibri" panose="020F0502020204030204"/>
              </a:rPr>
              <a:t>PRANAV BALAKRISHNAN - 2018504581</a:t>
            </a:r>
          </a:p>
          <a:p>
            <a:pPr marL="285750" indent="-285750"/>
            <a:r>
              <a:rPr lang="en-IN" sz="1800">
                <a:latin typeface="Arial"/>
                <a:cs typeface="Calibri" panose="020F0502020204030204"/>
              </a:rPr>
              <a:t>C ROSHAN ABRAHAM - 2018504591</a:t>
            </a:r>
          </a:p>
          <a:p>
            <a:pPr marL="285750" indent="-285750"/>
            <a:endParaRPr lang="en-IN" sz="1800">
              <a:latin typeface="Arial"/>
              <a:cs typeface="Calibri" panose="020F0502020204030204"/>
            </a:endParaRPr>
          </a:p>
          <a:p>
            <a:pPr marL="0" indent="0">
              <a:buNone/>
            </a:pPr>
            <a:r>
              <a:rPr lang="en-IN" sz="1800">
                <a:latin typeface="Arial"/>
                <a:cs typeface="Calibri" panose="020F0502020204030204"/>
              </a:rPr>
              <a:t>BE ELECTRONICS AND COMMUNICATION ENGINEERING</a:t>
            </a:r>
          </a:p>
          <a:p>
            <a:pPr marL="285750" indent="-285750"/>
            <a:endParaRPr lang="en-IN" sz="1800">
              <a:latin typeface="Arial"/>
              <a:cs typeface="Calibri" panose="020F0502020204030204"/>
            </a:endParaRPr>
          </a:p>
        </p:txBody>
      </p:sp>
      <p:sp>
        <p:nvSpPr>
          <p:cNvPr id="19" name="TextBox 18">
            <a:extLst>
              <a:ext uri="{FF2B5EF4-FFF2-40B4-BE49-F238E27FC236}">
                <a16:creationId xmlns:a16="http://schemas.microsoft.com/office/drawing/2014/main" id="{27F34EF1-643B-D226-AA33-84C3522739A4}"/>
              </a:ext>
            </a:extLst>
          </p:cNvPr>
          <p:cNvSpPr txBox="1"/>
          <p:nvPr/>
        </p:nvSpPr>
        <p:spPr>
          <a:xfrm>
            <a:off x="6840551" y="4141961"/>
            <a:ext cx="448827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a:latin typeface="Arial"/>
                <a:cs typeface="Times New Roman"/>
              </a:rPr>
              <a:t>GUIDED BY:</a:t>
            </a:r>
            <a:r>
              <a:rPr lang="en-US">
                <a:latin typeface="Arial"/>
                <a:cs typeface="Times New Roman"/>
              </a:rPr>
              <a:t>​</a:t>
            </a:r>
          </a:p>
          <a:p>
            <a:pPr algn="just"/>
            <a:r>
              <a:rPr lang="en-IN">
                <a:latin typeface="Arial"/>
                <a:cs typeface="Times New Roman"/>
              </a:rPr>
              <a:t>DR. V. SATHIESH KUMAR,</a:t>
            </a:r>
            <a:r>
              <a:rPr lang="en-US">
                <a:latin typeface="Arial"/>
                <a:cs typeface="Times New Roman"/>
              </a:rPr>
              <a:t>​</a:t>
            </a:r>
          </a:p>
          <a:p>
            <a:r>
              <a:rPr lang="en-IN">
                <a:latin typeface="Arial"/>
                <a:cs typeface="Times New Roman"/>
              </a:rPr>
              <a:t>ASSISTANT PROFESSOR, </a:t>
            </a:r>
            <a:endParaRPr lang="en-US">
              <a:latin typeface="Arial"/>
              <a:cs typeface="Times New Roman"/>
            </a:endParaRPr>
          </a:p>
          <a:p>
            <a:r>
              <a:rPr lang="en-IN">
                <a:latin typeface="Arial"/>
                <a:cs typeface="Times New Roman"/>
              </a:rPr>
              <a:t>DEPARTMENT OF ELECTRONICS ENGINEERING</a:t>
            </a:r>
            <a:r>
              <a:rPr lang="en-US">
                <a:latin typeface="Arial"/>
                <a:cs typeface="Times New Roman"/>
              </a:rPr>
              <a:t>​</a:t>
            </a:r>
          </a:p>
          <a:p>
            <a:r>
              <a:rPr lang="en-IN">
                <a:latin typeface="Arial"/>
                <a:cs typeface="Times New Roman"/>
              </a:rPr>
              <a:t>MIT CAMPUS, ANNA UNIVERSITY</a:t>
            </a:r>
            <a:r>
              <a:rPr lang="en-US">
                <a:latin typeface="Arial"/>
                <a:cs typeface="Times New Roman"/>
              </a:rPr>
              <a:t>​</a:t>
            </a:r>
          </a:p>
        </p:txBody>
      </p:sp>
      <p:sp>
        <p:nvSpPr>
          <p:cNvPr id="21" name="Rectangle 20">
            <a:extLst>
              <a:ext uri="{FF2B5EF4-FFF2-40B4-BE49-F238E27FC236}">
                <a16:creationId xmlns:a16="http://schemas.microsoft.com/office/drawing/2014/main" id="{6E47F965-EBAF-EBD6-C499-0E0A58510DB4}"/>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Times New Roman"/>
            </a:endParaRPr>
          </a:p>
        </p:txBody>
      </p:sp>
      <p:sp>
        <p:nvSpPr>
          <p:cNvPr id="23" name="Subtitle 2">
            <a:extLst>
              <a:ext uri="{FF2B5EF4-FFF2-40B4-BE49-F238E27FC236}">
                <a16:creationId xmlns:a16="http://schemas.microsoft.com/office/drawing/2014/main" id="{0F8FF80E-0591-82E2-FE87-C111A58955F2}"/>
              </a:ext>
            </a:extLst>
          </p:cNvPr>
          <p:cNvSpPr txBox="1">
            <a:spLocks/>
          </p:cNvSpPr>
          <p:nvPr/>
        </p:nvSpPr>
        <p:spPr>
          <a:xfrm>
            <a:off x="800420" y="3019812"/>
            <a:ext cx="2660705" cy="45147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1800" b="1">
                <a:latin typeface="Arial"/>
                <a:cs typeface="Calibri"/>
              </a:rPr>
              <a:t>FIRST REVIEW</a:t>
            </a:r>
            <a:endParaRPr lang="en-US" b="1">
              <a:latin typeface="Arial"/>
              <a:cs typeface="Calibri"/>
            </a:endParaRPr>
          </a:p>
        </p:txBody>
      </p:sp>
    </p:spTree>
    <p:extLst>
      <p:ext uri="{BB962C8B-B14F-4D97-AF65-F5344CB8AC3E}">
        <p14:creationId xmlns:p14="http://schemas.microsoft.com/office/powerpoint/2010/main" val="3208431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2A99FE-0EC0-720A-2671-8A34503E2AA8}"/>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FE2114A8-7D38-3CB1-A4B7-E461D0615886}"/>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a:t>
            </a:r>
          </a:p>
        </p:txBody>
      </p:sp>
      <p:sp>
        <p:nvSpPr>
          <p:cNvPr id="9" name="Subtitle 2">
            <a:extLst>
              <a:ext uri="{FF2B5EF4-FFF2-40B4-BE49-F238E27FC236}">
                <a16:creationId xmlns:a16="http://schemas.microsoft.com/office/drawing/2014/main" id="{4A32D523-91E3-D683-FC98-D0ABFFF5B8AE}"/>
              </a:ext>
            </a:extLst>
          </p:cNvPr>
          <p:cNvSpPr txBox="1">
            <a:spLocks/>
          </p:cNvSpPr>
          <p:nvPr/>
        </p:nvSpPr>
        <p:spPr>
          <a:xfrm>
            <a:off x="946470" y="898912"/>
            <a:ext cx="73089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TABLE OF CONTENTS</a:t>
            </a:r>
          </a:p>
        </p:txBody>
      </p:sp>
      <p:sp>
        <p:nvSpPr>
          <p:cNvPr id="11" name="Subtitle 2">
            <a:extLst>
              <a:ext uri="{FF2B5EF4-FFF2-40B4-BE49-F238E27FC236}">
                <a16:creationId xmlns:a16="http://schemas.microsoft.com/office/drawing/2014/main" id="{09051AC6-DFA7-FB3B-476A-9C3B5EAE5EF0}"/>
              </a:ext>
            </a:extLst>
          </p:cNvPr>
          <p:cNvSpPr txBox="1">
            <a:spLocks/>
          </p:cNvSpPr>
          <p:nvPr/>
        </p:nvSpPr>
        <p:spPr>
          <a:xfrm>
            <a:off x="946470" y="1578362"/>
            <a:ext cx="3842382" cy="44519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Arial"/>
              <a:buChar char="•"/>
            </a:pPr>
            <a:r>
              <a:rPr lang="en-US" sz="1800">
                <a:latin typeface="Arial"/>
                <a:cs typeface="Arial"/>
              </a:rPr>
              <a:t>Objectives</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Arial"/>
            </a:endParaRPr>
          </a:p>
          <a:p>
            <a:pPr>
              <a:lnSpc>
                <a:spcPct val="100000"/>
              </a:lnSpc>
              <a:spcBef>
                <a:spcPts val="0"/>
              </a:spcBef>
              <a:buFont typeface="Arial"/>
              <a:buChar char="•"/>
            </a:pPr>
            <a:r>
              <a:rPr lang="en-US" sz="1800">
                <a:latin typeface="Arial"/>
                <a:ea typeface="+mn-lt"/>
                <a:cs typeface="Arial"/>
              </a:rPr>
              <a:t>Methodology / Block Diagram</a:t>
            </a:r>
          </a:p>
          <a:p>
            <a:pPr>
              <a:lnSpc>
                <a:spcPct val="100000"/>
              </a:lnSpc>
              <a:spcBef>
                <a:spcPts val="0"/>
              </a:spcBef>
              <a:buFont typeface="Arial"/>
              <a:buChar char="•"/>
            </a:pPr>
            <a:endParaRPr lang="en-US" sz="1800">
              <a:latin typeface="Arial"/>
              <a:ea typeface="+mn-lt"/>
              <a:cs typeface="Arial"/>
            </a:endParaRPr>
          </a:p>
          <a:p>
            <a:pPr>
              <a:lnSpc>
                <a:spcPct val="100000"/>
              </a:lnSpc>
              <a:spcBef>
                <a:spcPts val="0"/>
              </a:spcBef>
              <a:buFont typeface="Arial"/>
              <a:buChar char="•"/>
            </a:pPr>
            <a:r>
              <a:rPr lang="en-US" sz="1800">
                <a:latin typeface="Arial"/>
                <a:ea typeface="+mn-lt"/>
                <a:cs typeface="Arial"/>
              </a:rPr>
              <a:t>Previous progress Recap</a:t>
            </a:r>
          </a:p>
          <a:p>
            <a:pPr>
              <a:lnSpc>
                <a:spcPct val="100000"/>
              </a:lnSpc>
              <a:spcBef>
                <a:spcPts val="0"/>
              </a:spcBef>
              <a:buFont typeface="Arial"/>
              <a:buChar char="•"/>
            </a:pPr>
            <a:endParaRPr lang="en-US" sz="1800">
              <a:latin typeface="Arial"/>
              <a:cs typeface="Arial"/>
            </a:endParaRPr>
          </a:p>
          <a:p>
            <a:pPr>
              <a:lnSpc>
                <a:spcPct val="100000"/>
              </a:lnSpc>
              <a:spcBef>
                <a:spcPts val="0"/>
              </a:spcBef>
              <a:buFont typeface="Arial"/>
              <a:buChar char="•"/>
            </a:pPr>
            <a:r>
              <a:rPr lang="en-US" sz="1800">
                <a:latin typeface="Arial"/>
                <a:cs typeface="Arial"/>
              </a:rPr>
              <a:t>Bot Components and HW specs</a:t>
            </a:r>
          </a:p>
          <a:p>
            <a:pPr>
              <a:lnSpc>
                <a:spcPct val="100000"/>
              </a:lnSpc>
              <a:spcBef>
                <a:spcPts val="0"/>
              </a:spcBef>
              <a:buFont typeface="Arial"/>
              <a:buChar char="•"/>
            </a:pPr>
            <a:endParaRPr lang="en-US" sz="1800">
              <a:latin typeface="Arial"/>
              <a:cs typeface="Calibri" panose="020F0502020204030204"/>
            </a:endParaRPr>
          </a:p>
          <a:p>
            <a:pPr>
              <a:lnSpc>
                <a:spcPct val="100000"/>
              </a:lnSpc>
              <a:spcBef>
                <a:spcPts val="0"/>
              </a:spcBef>
              <a:buFont typeface="Arial"/>
              <a:buChar char="•"/>
            </a:pPr>
            <a:r>
              <a:rPr lang="en-US" sz="1800">
                <a:latin typeface="Arial"/>
                <a:cs typeface="Arial"/>
              </a:rPr>
              <a:t>Current Progress</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Arial"/>
            </a:endParaRPr>
          </a:p>
          <a:p>
            <a:pPr>
              <a:lnSpc>
                <a:spcPct val="100000"/>
              </a:lnSpc>
              <a:spcBef>
                <a:spcPts val="0"/>
              </a:spcBef>
              <a:buFont typeface="Arial"/>
              <a:buChar char="•"/>
            </a:pPr>
            <a:r>
              <a:rPr lang="en-US" sz="1800">
                <a:latin typeface="Arial"/>
                <a:cs typeface="Arial"/>
              </a:rPr>
              <a:t>Problems Faced</a:t>
            </a:r>
          </a:p>
          <a:p>
            <a:pPr>
              <a:lnSpc>
                <a:spcPct val="100000"/>
              </a:lnSpc>
              <a:spcBef>
                <a:spcPts val="0"/>
              </a:spcBef>
              <a:buFont typeface="Arial"/>
              <a:buChar char="•"/>
            </a:pPr>
            <a:endParaRPr lang="en-US" sz="1800">
              <a:latin typeface="Arial"/>
              <a:cs typeface="Calibri" panose="020F0502020204030204"/>
            </a:endParaRPr>
          </a:p>
          <a:p>
            <a:pPr>
              <a:lnSpc>
                <a:spcPct val="100000"/>
              </a:lnSpc>
              <a:spcBef>
                <a:spcPts val="0"/>
              </a:spcBef>
              <a:buFont typeface="Arial"/>
              <a:buChar char="•"/>
            </a:pPr>
            <a:r>
              <a:rPr lang="en-US" sz="1800">
                <a:latin typeface="Arial"/>
                <a:cs typeface="Arial"/>
              </a:rPr>
              <a:t>Work plan</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References</a:t>
            </a:r>
            <a:endParaRPr lang="en-US" sz="1800">
              <a:latin typeface="Arial"/>
              <a:ea typeface="+mn-lt"/>
              <a:cs typeface="+mn-lt"/>
            </a:endParaRPr>
          </a:p>
          <a:p>
            <a:pPr>
              <a:buFont typeface="Arial"/>
              <a:buChar char="•"/>
            </a:pPr>
            <a:endParaRPr lang="en-IN" sz="1800">
              <a:latin typeface="Arial"/>
              <a:cs typeface="Calibri" panose="020F0502020204030204"/>
            </a:endParaRPr>
          </a:p>
        </p:txBody>
      </p:sp>
    </p:spTree>
    <p:extLst>
      <p:ext uri="{BB962C8B-B14F-4D97-AF65-F5344CB8AC3E}">
        <p14:creationId xmlns:p14="http://schemas.microsoft.com/office/powerpoint/2010/main" val="2497185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757F17-97AD-C74A-E80C-823C66A3401B}"/>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A021558E-C4CD-5E27-601D-AA8FA0330760}"/>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2</a:t>
            </a:r>
          </a:p>
        </p:txBody>
      </p:sp>
      <p:sp>
        <p:nvSpPr>
          <p:cNvPr id="4" name="Subtitle 2">
            <a:extLst>
              <a:ext uri="{FF2B5EF4-FFF2-40B4-BE49-F238E27FC236}">
                <a16:creationId xmlns:a16="http://schemas.microsoft.com/office/drawing/2014/main" id="{D3D03E14-2F4F-1B12-40CC-B47471231307}"/>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OBJECTIVES</a:t>
            </a:r>
            <a:endParaRPr lang="en-US">
              <a:latin typeface="Arial"/>
              <a:cs typeface="Arial"/>
            </a:endParaRPr>
          </a:p>
        </p:txBody>
      </p:sp>
      <p:sp>
        <p:nvSpPr>
          <p:cNvPr id="2" name="TextBox 1">
            <a:extLst>
              <a:ext uri="{FF2B5EF4-FFF2-40B4-BE49-F238E27FC236}">
                <a16:creationId xmlns:a16="http://schemas.microsoft.com/office/drawing/2014/main" id="{45A63F03-405E-AA1D-8595-1325CF170BD4}"/>
              </a:ext>
            </a:extLst>
          </p:cNvPr>
          <p:cNvSpPr txBox="1"/>
          <p:nvPr/>
        </p:nvSpPr>
        <p:spPr>
          <a:xfrm>
            <a:off x="923059" y="1563832"/>
            <a:ext cx="1037185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latin typeface="Arial"/>
              <a:ea typeface="Calibri"/>
              <a:cs typeface="Calibri"/>
            </a:endParaRPr>
          </a:p>
          <a:p>
            <a:pPr algn="just"/>
            <a:endParaRPr lang="en-US">
              <a:latin typeface="Arial"/>
              <a:ea typeface="Calibri"/>
              <a:cs typeface="Calibri"/>
            </a:endParaRPr>
          </a:p>
          <a:p>
            <a:pPr marL="285750" indent="-285750" algn="just">
              <a:buFont typeface="Arial"/>
              <a:buChar char="•"/>
            </a:pPr>
            <a:r>
              <a:rPr lang="en-US">
                <a:latin typeface="Arial"/>
                <a:ea typeface="Calibri"/>
                <a:cs typeface="Calibri"/>
              </a:rPr>
              <a:t>To perform hardware implementation of reinforcement learning based path planning to generate a map of an unknown environment by employing depth estimation based obstacle detection and analyze its performance.</a:t>
            </a:r>
          </a:p>
          <a:p>
            <a:pPr marL="285750" indent="-285750" algn="just">
              <a:buFont typeface="Arial"/>
              <a:buChar char="•"/>
            </a:pPr>
            <a:endParaRPr lang="en-US">
              <a:latin typeface="Arial"/>
              <a:ea typeface="Calibri"/>
              <a:cs typeface="Calibri"/>
            </a:endParaRPr>
          </a:p>
          <a:p>
            <a:pPr marL="285750" indent="-285750" algn="just">
              <a:buFont typeface="Arial"/>
              <a:buChar char="•"/>
            </a:pPr>
            <a:r>
              <a:rPr lang="en-US">
                <a:latin typeface="Arial"/>
                <a:ea typeface="Calibri"/>
                <a:cs typeface="Calibri"/>
              </a:rPr>
              <a:t>To estimate the best possible path to reach a given destination.</a:t>
            </a:r>
          </a:p>
          <a:p>
            <a:pPr marL="285750" indent="-285750" algn="just">
              <a:buFont typeface="Arial"/>
              <a:buChar char="•"/>
            </a:pPr>
            <a:endParaRPr lang="en-US">
              <a:latin typeface="Arial"/>
              <a:ea typeface="Calibri"/>
              <a:cs typeface="Calibri"/>
            </a:endParaRPr>
          </a:p>
          <a:p>
            <a:pPr marL="285750" indent="-285750" algn="just">
              <a:buFont typeface="Arial"/>
              <a:buChar char="•"/>
            </a:pPr>
            <a:endParaRPr lang="en-US">
              <a:latin typeface="Arial"/>
              <a:ea typeface="Calibri"/>
              <a:cs typeface="Calibri"/>
            </a:endParaRPr>
          </a:p>
          <a:p>
            <a:pPr marL="285750" indent="-285750" algn="just">
              <a:buFont typeface="Arial"/>
              <a:buChar char="•"/>
            </a:pPr>
            <a:endParaRPr lang="en-US">
              <a:latin typeface="Arial"/>
              <a:ea typeface="Calibri"/>
              <a:cs typeface="Calibri"/>
            </a:endParaRPr>
          </a:p>
        </p:txBody>
      </p:sp>
    </p:spTree>
    <p:extLst>
      <p:ext uri="{BB962C8B-B14F-4D97-AF65-F5344CB8AC3E}">
        <p14:creationId xmlns:p14="http://schemas.microsoft.com/office/powerpoint/2010/main" val="3451250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3</a:t>
            </a:r>
            <a:endParaRPr lang="en-US"/>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pic>
        <p:nvPicPr>
          <p:cNvPr id="2" name="Picture 5" descr="Diagram&#10;&#10;Description automatically generated">
            <a:extLst>
              <a:ext uri="{FF2B5EF4-FFF2-40B4-BE49-F238E27FC236}">
                <a16:creationId xmlns:a16="http://schemas.microsoft.com/office/drawing/2014/main" id="{0716AEFA-A8AE-3B5B-2ACD-8B44A124265F}"/>
              </a:ext>
            </a:extLst>
          </p:cNvPr>
          <p:cNvPicPr>
            <a:picLocks noChangeAspect="1"/>
          </p:cNvPicPr>
          <p:nvPr/>
        </p:nvPicPr>
        <p:blipFill>
          <a:blip r:embed="rId2"/>
          <a:stretch>
            <a:fillRect/>
          </a:stretch>
        </p:blipFill>
        <p:spPr>
          <a:xfrm>
            <a:off x="1530350" y="1409980"/>
            <a:ext cx="9131300" cy="4819090"/>
          </a:xfrm>
          <a:prstGeom prst="rect">
            <a:avLst/>
          </a:prstGeom>
        </p:spPr>
      </p:pic>
    </p:spTree>
    <p:extLst>
      <p:ext uri="{BB962C8B-B14F-4D97-AF65-F5344CB8AC3E}">
        <p14:creationId xmlns:p14="http://schemas.microsoft.com/office/powerpoint/2010/main" val="3188542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0A7CAA-78E6-DB56-F267-B2EBAC7E04C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81420F5-D3FF-B474-2966-BD58B09835B4}"/>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4</a:t>
            </a:r>
            <a:endParaRPr lang="en-US"/>
          </a:p>
        </p:txBody>
      </p:sp>
      <p:sp>
        <p:nvSpPr>
          <p:cNvPr id="4" name="Subtitle 2">
            <a:extLst>
              <a:ext uri="{FF2B5EF4-FFF2-40B4-BE49-F238E27FC236}">
                <a16:creationId xmlns:a16="http://schemas.microsoft.com/office/drawing/2014/main" id="{647C49AC-E558-C11E-49EF-AC527D05F98C}"/>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PREVIOUS PROGRESS</a:t>
            </a:r>
          </a:p>
        </p:txBody>
      </p:sp>
      <p:sp>
        <p:nvSpPr>
          <p:cNvPr id="2" name="TextBox 1">
            <a:extLst>
              <a:ext uri="{FF2B5EF4-FFF2-40B4-BE49-F238E27FC236}">
                <a16:creationId xmlns:a16="http://schemas.microsoft.com/office/drawing/2014/main" id="{62E5ED39-0740-862D-7493-10C78C620A5F}"/>
              </a:ext>
            </a:extLst>
          </p:cNvPr>
          <p:cNvSpPr txBox="1"/>
          <p:nvPr/>
        </p:nvSpPr>
        <p:spPr>
          <a:xfrm>
            <a:off x="949037" y="2082800"/>
            <a:ext cx="5146963" cy="27546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latin typeface="Arial"/>
                <a:cs typeface="Arial"/>
              </a:rPr>
              <a:t>Tested software implementation of RL SARSA in PC.</a:t>
            </a:r>
            <a:endParaRPr lang="en-IN">
              <a:latin typeface="Arial"/>
              <a:cs typeface="Arial"/>
            </a:endParaRPr>
          </a:p>
          <a:p>
            <a:pPr marL="285750" indent="-285750" algn="just">
              <a:buFont typeface="Arial"/>
              <a:buChar char="•"/>
            </a:pPr>
            <a:r>
              <a:rPr lang="en-IN">
                <a:latin typeface="Arial"/>
                <a:cs typeface="Arial"/>
              </a:rPr>
              <a:t>Initialised Jetson nano and interfaced</a:t>
            </a:r>
            <a:r>
              <a:rPr lang="en-US">
                <a:latin typeface="Arial"/>
                <a:cs typeface="Arial"/>
              </a:rPr>
              <a:t> with stereo camera (KINECT v1) </a:t>
            </a:r>
            <a:r>
              <a:rPr lang="en-IN">
                <a:latin typeface="Arial"/>
                <a:cs typeface="Arial"/>
              </a:rPr>
              <a:t>.</a:t>
            </a:r>
          </a:p>
          <a:p>
            <a:pPr marL="285750" indent="-285750" algn="just">
              <a:buFont typeface="Arial"/>
              <a:buChar char="•"/>
            </a:pPr>
            <a:r>
              <a:rPr lang="en-US">
                <a:latin typeface="Arial"/>
                <a:cs typeface="Arial"/>
              </a:rPr>
              <a:t>Obtained depth map and </a:t>
            </a:r>
            <a:r>
              <a:rPr lang="en-IN">
                <a:latin typeface="Arial"/>
                <a:cs typeface="Arial"/>
              </a:rPr>
              <a:t>applied depth threshold.</a:t>
            </a:r>
            <a:endParaRPr lang="en-US">
              <a:latin typeface="Arial"/>
              <a:cs typeface="Arial"/>
            </a:endParaRPr>
          </a:p>
          <a:p>
            <a:pPr marL="285750" indent="-285750" algn="just">
              <a:buFont typeface="Arial"/>
              <a:buChar char="•"/>
            </a:pPr>
            <a:r>
              <a:rPr lang="en-US">
                <a:latin typeface="Arial"/>
                <a:cs typeface="Arial"/>
              </a:rPr>
              <a:t>Interfaced with L298N motor driver and enabled four directional movement.</a:t>
            </a:r>
            <a:endParaRPr lang="en-IN">
              <a:latin typeface="Arial"/>
              <a:cs typeface="Arial"/>
            </a:endParaRPr>
          </a:p>
          <a:p>
            <a:pPr marL="285750" indent="-285750" algn="just">
              <a:buFont typeface="Arial"/>
              <a:buChar char="•"/>
            </a:pPr>
            <a:r>
              <a:rPr lang="en-IN">
                <a:latin typeface="Arial"/>
                <a:cs typeface="Arial"/>
              </a:rPr>
              <a:t>Set up basic design of robot.</a:t>
            </a:r>
          </a:p>
          <a:p>
            <a:pPr algn="just"/>
            <a:endParaRPr lang="en-US" sz="1100">
              <a:latin typeface="Arial"/>
              <a:cs typeface="Arial"/>
            </a:endParaRPr>
          </a:p>
        </p:txBody>
      </p:sp>
      <p:pic>
        <p:nvPicPr>
          <p:cNvPr id="3" name="Picture 2" descr="A picture containing indoor&#10;&#10;Description automatically generated">
            <a:extLst>
              <a:ext uri="{FF2B5EF4-FFF2-40B4-BE49-F238E27FC236}">
                <a16:creationId xmlns:a16="http://schemas.microsoft.com/office/drawing/2014/main" id="{EE621290-E741-7625-CABD-8BCC52FAC6F5}"/>
              </a:ext>
            </a:extLst>
          </p:cNvPr>
          <p:cNvPicPr>
            <a:picLocks noChangeAspect="1"/>
          </p:cNvPicPr>
          <p:nvPr/>
        </p:nvPicPr>
        <p:blipFill>
          <a:blip r:embed="rId2"/>
          <a:stretch>
            <a:fillRect/>
          </a:stretch>
        </p:blipFill>
        <p:spPr>
          <a:xfrm>
            <a:off x="6988329" y="847171"/>
            <a:ext cx="3633443" cy="2755946"/>
          </a:xfrm>
          <a:prstGeom prst="rect">
            <a:avLst/>
          </a:prstGeom>
        </p:spPr>
      </p:pic>
      <p:pic>
        <p:nvPicPr>
          <p:cNvPr id="6" name="Picture 9" descr="A picture containing text, indoor, electronics, monitor&#10;&#10;Description automatically generated">
            <a:extLst>
              <a:ext uri="{FF2B5EF4-FFF2-40B4-BE49-F238E27FC236}">
                <a16:creationId xmlns:a16="http://schemas.microsoft.com/office/drawing/2014/main" id="{7C639DEE-2E2A-2D45-4D25-791AC9BBA45C}"/>
              </a:ext>
            </a:extLst>
          </p:cNvPr>
          <p:cNvPicPr>
            <a:picLocks noChangeAspect="1"/>
          </p:cNvPicPr>
          <p:nvPr/>
        </p:nvPicPr>
        <p:blipFill rotWithShape="1">
          <a:blip r:embed="rId3"/>
          <a:srcRect l="17215" t="26125" r="9114" b="27942"/>
          <a:stretch/>
        </p:blipFill>
        <p:spPr>
          <a:xfrm>
            <a:off x="6988329" y="4060081"/>
            <a:ext cx="4283362" cy="1990509"/>
          </a:xfrm>
          <a:prstGeom prst="rect">
            <a:avLst/>
          </a:prstGeom>
        </p:spPr>
      </p:pic>
    </p:spTree>
    <p:extLst>
      <p:ext uri="{BB962C8B-B14F-4D97-AF65-F5344CB8AC3E}">
        <p14:creationId xmlns:p14="http://schemas.microsoft.com/office/powerpoint/2010/main" val="722586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974819-0571-3645-C0E7-2548730B3B35}"/>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9" name="Subtitle 2">
            <a:extLst>
              <a:ext uri="{FF2B5EF4-FFF2-40B4-BE49-F238E27FC236}">
                <a16:creationId xmlns:a16="http://schemas.microsoft.com/office/drawing/2014/main" id="{BF8C0264-81E0-05E6-8E0A-49111E8C9E09}"/>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BOT</a:t>
            </a:r>
            <a:endParaRPr lang="en-US"/>
          </a:p>
        </p:txBody>
      </p:sp>
      <p:pic>
        <p:nvPicPr>
          <p:cNvPr id="10" name="Picture 10" descr="A picture containing text, indoor, table&#10;&#10;Description automatically generated">
            <a:extLst>
              <a:ext uri="{FF2B5EF4-FFF2-40B4-BE49-F238E27FC236}">
                <a16:creationId xmlns:a16="http://schemas.microsoft.com/office/drawing/2014/main" id="{EE95EDD7-40E2-2F38-F85D-5CAEFAA29F8C}"/>
              </a:ext>
            </a:extLst>
          </p:cNvPr>
          <p:cNvPicPr>
            <a:picLocks noChangeAspect="1"/>
          </p:cNvPicPr>
          <p:nvPr/>
        </p:nvPicPr>
        <p:blipFill>
          <a:blip r:embed="rId2"/>
          <a:stretch>
            <a:fillRect/>
          </a:stretch>
        </p:blipFill>
        <p:spPr>
          <a:xfrm>
            <a:off x="1079500" y="1901825"/>
            <a:ext cx="3543300" cy="3448050"/>
          </a:xfrm>
          <a:prstGeom prst="rect">
            <a:avLst/>
          </a:prstGeom>
        </p:spPr>
      </p:pic>
      <p:pic>
        <p:nvPicPr>
          <p:cNvPr id="11" name="Picture 11" descr="A picture containing table, floor, indoor, wooden&#10;&#10;Description automatically generated">
            <a:extLst>
              <a:ext uri="{FF2B5EF4-FFF2-40B4-BE49-F238E27FC236}">
                <a16:creationId xmlns:a16="http://schemas.microsoft.com/office/drawing/2014/main" id="{50008CD6-1D93-B0EB-0148-3292F732A354}"/>
              </a:ext>
            </a:extLst>
          </p:cNvPr>
          <p:cNvPicPr>
            <a:picLocks noChangeAspect="1"/>
          </p:cNvPicPr>
          <p:nvPr/>
        </p:nvPicPr>
        <p:blipFill>
          <a:blip r:embed="rId3"/>
          <a:stretch>
            <a:fillRect/>
          </a:stretch>
        </p:blipFill>
        <p:spPr>
          <a:xfrm>
            <a:off x="6402387" y="1735137"/>
            <a:ext cx="3857625" cy="3781425"/>
          </a:xfrm>
          <a:prstGeom prst="rect">
            <a:avLst/>
          </a:prstGeom>
        </p:spPr>
      </p:pic>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B0F2018D-FBB4-AAC0-63D5-D00E402B2FCD}"/>
                  </a:ext>
                </a:extLst>
              </p14:cNvPr>
              <p14:cNvContentPartPr/>
              <p14:nvPr/>
            </p14:nvContentPartPr>
            <p14:xfrm>
              <a:off x="4951221" y="3800280"/>
              <a:ext cx="2070000" cy="360"/>
            </p14:xfrm>
          </p:contentPart>
        </mc:Choice>
        <mc:Fallback>
          <p:pic>
            <p:nvPicPr>
              <p:cNvPr id="12" name="Ink 11">
                <a:extLst>
                  <a:ext uri="{FF2B5EF4-FFF2-40B4-BE49-F238E27FC236}">
                    <a16:creationId xmlns:a16="http://schemas.microsoft.com/office/drawing/2014/main" id="{B0F2018D-FBB4-AAC0-63D5-D00E402B2FCD}"/>
                  </a:ext>
                </a:extLst>
              </p:cNvPr>
              <p:cNvPicPr/>
              <p:nvPr/>
            </p:nvPicPr>
            <p:blipFill>
              <a:blip r:embed="rId5"/>
              <a:stretch>
                <a:fillRect/>
              </a:stretch>
            </p:blipFill>
            <p:spPr>
              <a:xfrm>
                <a:off x="4942221" y="3791280"/>
                <a:ext cx="20876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 name="Ink 15">
                <a:extLst>
                  <a:ext uri="{FF2B5EF4-FFF2-40B4-BE49-F238E27FC236}">
                    <a16:creationId xmlns:a16="http://schemas.microsoft.com/office/drawing/2014/main" id="{8964F2A8-38E9-0C97-5F4A-B14E4EBEFA42}"/>
                  </a:ext>
                </a:extLst>
              </p14:cNvPr>
              <p14:cNvContentPartPr/>
              <p14:nvPr/>
            </p14:nvContentPartPr>
            <p14:xfrm>
              <a:off x="9623661" y="4208160"/>
              <a:ext cx="1834920" cy="360"/>
            </p14:xfrm>
          </p:contentPart>
        </mc:Choice>
        <mc:Fallback>
          <p:pic>
            <p:nvPicPr>
              <p:cNvPr id="15" name="Ink 15">
                <a:extLst>
                  <a:ext uri="{FF2B5EF4-FFF2-40B4-BE49-F238E27FC236}">
                    <a16:creationId xmlns:a16="http://schemas.microsoft.com/office/drawing/2014/main" id="{8964F2A8-38E9-0C97-5F4A-B14E4EBEFA42}"/>
                  </a:ext>
                </a:extLst>
              </p:cNvPr>
              <p:cNvPicPr/>
              <p:nvPr/>
            </p:nvPicPr>
            <p:blipFill>
              <a:blip r:embed="rId7"/>
              <a:stretch>
                <a:fillRect/>
              </a:stretch>
            </p:blipFill>
            <p:spPr>
              <a:xfrm>
                <a:off x="9614661" y="4199160"/>
                <a:ext cx="18525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9" name="Ink 19">
                <a:extLst>
                  <a:ext uri="{FF2B5EF4-FFF2-40B4-BE49-F238E27FC236}">
                    <a16:creationId xmlns:a16="http://schemas.microsoft.com/office/drawing/2014/main" id="{BC7F553D-1F00-5F23-D308-1EC5FD97E4A5}"/>
                  </a:ext>
                </a:extLst>
              </p14:cNvPr>
              <p14:cNvContentPartPr/>
              <p14:nvPr/>
            </p14:nvContentPartPr>
            <p14:xfrm>
              <a:off x="8486781" y="3753480"/>
              <a:ext cx="2995200" cy="360"/>
            </p14:xfrm>
          </p:contentPart>
        </mc:Choice>
        <mc:Fallback>
          <p:pic>
            <p:nvPicPr>
              <p:cNvPr id="19" name="Ink 19">
                <a:extLst>
                  <a:ext uri="{FF2B5EF4-FFF2-40B4-BE49-F238E27FC236}">
                    <a16:creationId xmlns:a16="http://schemas.microsoft.com/office/drawing/2014/main" id="{BC7F553D-1F00-5F23-D308-1EC5FD97E4A5}"/>
                  </a:ext>
                </a:extLst>
              </p:cNvPr>
              <p:cNvPicPr/>
              <p:nvPr/>
            </p:nvPicPr>
            <p:blipFill>
              <a:blip r:embed="rId9"/>
              <a:stretch>
                <a:fillRect/>
              </a:stretch>
            </p:blipFill>
            <p:spPr>
              <a:xfrm>
                <a:off x="8477780" y="3744480"/>
                <a:ext cx="3012842"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0" name="Ink 19">
                <a:extLst>
                  <a:ext uri="{FF2B5EF4-FFF2-40B4-BE49-F238E27FC236}">
                    <a16:creationId xmlns:a16="http://schemas.microsoft.com/office/drawing/2014/main" id="{471205AD-92D6-0B38-2062-3D40D9FBA9F4}"/>
                  </a:ext>
                </a:extLst>
              </p14:cNvPr>
              <p14:cNvContentPartPr/>
              <p14:nvPr/>
            </p14:nvContentPartPr>
            <p14:xfrm>
              <a:off x="8494701" y="3204480"/>
              <a:ext cx="3081240" cy="360"/>
            </p14:xfrm>
          </p:contentPart>
        </mc:Choice>
        <mc:Fallback>
          <p:pic>
            <p:nvPicPr>
              <p:cNvPr id="20" name="Ink 19">
                <a:extLst>
                  <a:ext uri="{FF2B5EF4-FFF2-40B4-BE49-F238E27FC236}">
                    <a16:creationId xmlns:a16="http://schemas.microsoft.com/office/drawing/2014/main" id="{471205AD-92D6-0B38-2062-3D40D9FBA9F4}"/>
                  </a:ext>
                </a:extLst>
              </p:cNvPr>
              <p:cNvPicPr/>
              <p:nvPr/>
            </p:nvPicPr>
            <p:blipFill>
              <a:blip r:embed="rId11"/>
              <a:stretch>
                <a:fillRect/>
              </a:stretch>
            </p:blipFill>
            <p:spPr>
              <a:xfrm>
                <a:off x="8485701" y="3195480"/>
                <a:ext cx="3098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1" name="Ink 20">
                <a:extLst>
                  <a:ext uri="{FF2B5EF4-FFF2-40B4-BE49-F238E27FC236}">
                    <a16:creationId xmlns:a16="http://schemas.microsoft.com/office/drawing/2014/main" id="{A86D0260-96AD-3067-BF0F-6B49CC843E01}"/>
                  </a:ext>
                </a:extLst>
              </p14:cNvPr>
              <p14:cNvContentPartPr/>
              <p14:nvPr/>
            </p14:nvContentPartPr>
            <p14:xfrm>
              <a:off x="7820421" y="1425000"/>
              <a:ext cx="1936800" cy="360"/>
            </p14:xfrm>
          </p:contentPart>
        </mc:Choice>
        <mc:Fallback>
          <p:pic>
            <p:nvPicPr>
              <p:cNvPr id="21" name="Ink 20">
                <a:extLst>
                  <a:ext uri="{FF2B5EF4-FFF2-40B4-BE49-F238E27FC236}">
                    <a16:creationId xmlns:a16="http://schemas.microsoft.com/office/drawing/2014/main" id="{A86D0260-96AD-3067-BF0F-6B49CC843E01}"/>
                  </a:ext>
                </a:extLst>
              </p:cNvPr>
              <p:cNvPicPr/>
              <p:nvPr/>
            </p:nvPicPr>
            <p:blipFill>
              <a:blip r:embed="rId13"/>
              <a:stretch>
                <a:fillRect/>
              </a:stretch>
            </p:blipFill>
            <p:spPr>
              <a:xfrm>
                <a:off x="7811421" y="1416000"/>
                <a:ext cx="1954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2" name="Ink 21">
                <a:extLst>
                  <a:ext uri="{FF2B5EF4-FFF2-40B4-BE49-F238E27FC236}">
                    <a16:creationId xmlns:a16="http://schemas.microsoft.com/office/drawing/2014/main" id="{070AF7CC-F488-91A3-195E-018BCF258C30}"/>
                  </a:ext>
                </a:extLst>
              </p14:cNvPr>
              <p14:cNvContentPartPr/>
              <p14:nvPr/>
            </p14:nvContentPartPr>
            <p14:xfrm>
              <a:off x="7809621" y="1403400"/>
              <a:ext cx="360" cy="870480"/>
            </p14:xfrm>
          </p:contentPart>
        </mc:Choice>
        <mc:Fallback>
          <p:pic>
            <p:nvPicPr>
              <p:cNvPr id="22" name="Ink 21">
                <a:extLst>
                  <a:ext uri="{FF2B5EF4-FFF2-40B4-BE49-F238E27FC236}">
                    <a16:creationId xmlns:a16="http://schemas.microsoft.com/office/drawing/2014/main" id="{070AF7CC-F488-91A3-195E-018BCF258C30}"/>
                  </a:ext>
                </a:extLst>
              </p:cNvPr>
              <p:cNvPicPr/>
              <p:nvPr/>
            </p:nvPicPr>
            <p:blipFill>
              <a:blip r:embed="rId15"/>
              <a:stretch>
                <a:fillRect/>
              </a:stretch>
            </p:blipFill>
            <p:spPr>
              <a:xfrm>
                <a:off x="7800621" y="1394400"/>
                <a:ext cx="18000" cy="888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7" name="Ink 27">
                <a:extLst>
                  <a:ext uri="{FF2B5EF4-FFF2-40B4-BE49-F238E27FC236}">
                    <a16:creationId xmlns:a16="http://schemas.microsoft.com/office/drawing/2014/main" id="{6EC8666C-61BD-0BE2-CF01-230303F08AC6}"/>
                  </a:ext>
                </a:extLst>
              </p14:cNvPr>
              <p14:cNvContentPartPr/>
              <p14:nvPr/>
            </p14:nvContentPartPr>
            <p14:xfrm>
              <a:off x="7784492" y="2276315"/>
              <a:ext cx="47520" cy="38160"/>
            </p14:xfrm>
          </p:contentPart>
        </mc:Choice>
        <mc:Fallback>
          <p:pic>
            <p:nvPicPr>
              <p:cNvPr id="27" name="Ink 27">
                <a:extLst>
                  <a:ext uri="{FF2B5EF4-FFF2-40B4-BE49-F238E27FC236}">
                    <a16:creationId xmlns:a16="http://schemas.microsoft.com/office/drawing/2014/main" id="{6EC8666C-61BD-0BE2-CF01-230303F08AC6}"/>
                  </a:ext>
                </a:extLst>
              </p:cNvPr>
              <p:cNvPicPr/>
              <p:nvPr/>
            </p:nvPicPr>
            <p:blipFill>
              <a:blip r:embed="rId17"/>
              <a:stretch>
                <a:fillRect/>
              </a:stretch>
            </p:blipFill>
            <p:spPr>
              <a:xfrm>
                <a:off x="7775492" y="2267315"/>
                <a:ext cx="651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8" name="Ink 27">
                <a:extLst>
                  <a:ext uri="{FF2B5EF4-FFF2-40B4-BE49-F238E27FC236}">
                    <a16:creationId xmlns:a16="http://schemas.microsoft.com/office/drawing/2014/main" id="{900FD2D9-642F-628D-242C-C008EF549985}"/>
                  </a:ext>
                </a:extLst>
              </p14:cNvPr>
              <p14:cNvContentPartPr/>
              <p14:nvPr/>
            </p14:nvContentPartPr>
            <p14:xfrm>
              <a:off x="7018052" y="3773915"/>
              <a:ext cx="38160" cy="47520"/>
            </p14:xfrm>
          </p:contentPart>
        </mc:Choice>
        <mc:Fallback>
          <p:pic>
            <p:nvPicPr>
              <p:cNvPr id="28" name="Ink 27">
                <a:extLst>
                  <a:ext uri="{FF2B5EF4-FFF2-40B4-BE49-F238E27FC236}">
                    <a16:creationId xmlns:a16="http://schemas.microsoft.com/office/drawing/2014/main" id="{900FD2D9-642F-628D-242C-C008EF549985}"/>
                  </a:ext>
                </a:extLst>
              </p:cNvPr>
              <p:cNvPicPr/>
              <p:nvPr/>
            </p:nvPicPr>
            <p:blipFill>
              <a:blip r:embed="rId19"/>
              <a:stretch>
                <a:fillRect/>
              </a:stretch>
            </p:blipFill>
            <p:spPr>
              <a:xfrm>
                <a:off x="7009052" y="3764983"/>
                <a:ext cx="55800" cy="65027"/>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1" name="Ink 31">
                <a:extLst>
                  <a:ext uri="{FF2B5EF4-FFF2-40B4-BE49-F238E27FC236}">
                    <a16:creationId xmlns:a16="http://schemas.microsoft.com/office/drawing/2014/main" id="{3C96F973-B76E-0849-253D-A5AF116A3CBF}"/>
                  </a:ext>
                </a:extLst>
              </p14:cNvPr>
              <p14:cNvContentPartPr/>
              <p14:nvPr/>
            </p14:nvContentPartPr>
            <p14:xfrm>
              <a:off x="8453449" y="3186320"/>
              <a:ext cx="53280" cy="47520"/>
            </p14:xfrm>
          </p:contentPart>
        </mc:Choice>
        <mc:Fallback>
          <p:pic>
            <p:nvPicPr>
              <p:cNvPr id="31" name="Ink 31">
                <a:extLst>
                  <a:ext uri="{FF2B5EF4-FFF2-40B4-BE49-F238E27FC236}">
                    <a16:creationId xmlns:a16="http://schemas.microsoft.com/office/drawing/2014/main" id="{3C96F973-B76E-0849-253D-A5AF116A3CBF}"/>
                  </a:ext>
                </a:extLst>
              </p:cNvPr>
              <p:cNvPicPr/>
              <p:nvPr/>
            </p:nvPicPr>
            <p:blipFill>
              <a:blip r:embed="rId21"/>
              <a:stretch>
                <a:fillRect/>
              </a:stretch>
            </p:blipFill>
            <p:spPr>
              <a:xfrm>
                <a:off x="8444449" y="3177320"/>
                <a:ext cx="7092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4" name="Ink 34">
                <a:extLst>
                  <a:ext uri="{FF2B5EF4-FFF2-40B4-BE49-F238E27FC236}">
                    <a16:creationId xmlns:a16="http://schemas.microsoft.com/office/drawing/2014/main" id="{33F647E7-B1B3-1583-4041-9D85EC605106}"/>
                  </a:ext>
                </a:extLst>
              </p14:cNvPr>
              <p14:cNvContentPartPr/>
              <p14:nvPr/>
            </p14:nvContentPartPr>
            <p14:xfrm>
              <a:off x="8458849" y="3719480"/>
              <a:ext cx="47520" cy="55800"/>
            </p14:xfrm>
          </p:contentPart>
        </mc:Choice>
        <mc:Fallback>
          <p:pic>
            <p:nvPicPr>
              <p:cNvPr id="34" name="Ink 34">
                <a:extLst>
                  <a:ext uri="{FF2B5EF4-FFF2-40B4-BE49-F238E27FC236}">
                    <a16:creationId xmlns:a16="http://schemas.microsoft.com/office/drawing/2014/main" id="{33F647E7-B1B3-1583-4041-9D85EC605106}"/>
                  </a:ext>
                </a:extLst>
              </p:cNvPr>
              <p:cNvPicPr/>
              <p:nvPr/>
            </p:nvPicPr>
            <p:blipFill>
              <a:blip r:embed="rId23"/>
              <a:stretch>
                <a:fillRect/>
              </a:stretch>
            </p:blipFill>
            <p:spPr>
              <a:xfrm>
                <a:off x="8449849" y="3710480"/>
                <a:ext cx="6516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5" name="Ink 34">
                <a:extLst>
                  <a:ext uri="{FF2B5EF4-FFF2-40B4-BE49-F238E27FC236}">
                    <a16:creationId xmlns:a16="http://schemas.microsoft.com/office/drawing/2014/main" id="{D091765F-52A5-7524-CE5D-9D5DF55B7DA0}"/>
                  </a:ext>
                </a:extLst>
              </p14:cNvPr>
              <p14:cNvContentPartPr/>
              <p14:nvPr/>
            </p14:nvContentPartPr>
            <p14:xfrm>
              <a:off x="9609049" y="4172360"/>
              <a:ext cx="44640" cy="50400"/>
            </p14:xfrm>
          </p:contentPart>
        </mc:Choice>
        <mc:Fallback>
          <p:pic>
            <p:nvPicPr>
              <p:cNvPr id="35" name="Ink 34">
                <a:extLst>
                  <a:ext uri="{FF2B5EF4-FFF2-40B4-BE49-F238E27FC236}">
                    <a16:creationId xmlns:a16="http://schemas.microsoft.com/office/drawing/2014/main" id="{D091765F-52A5-7524-CE5D-9D5DF55B7DA0}"/>
                  </a:ext>
                </a:extLst>
              </p:cNvPr>
              <p:cNvPicPr/>
              <p:nvPr/>
            </p:nvPicPr>
            <p:blipFill>
              <a:blip r:embed="rId25"/>
              <a:stretch>
                <a:fillRect/>
              </a:stretch>
            </p:blipFill>
            <p:spPr>
              <a:xfrm>
                <a:off x="9600121" y="4163360"/>
                <a:ext cx="62139"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6" name="Ink 35">
                <a:extLst>
                  <a:ext uri="{FF2B5EF4-FFF2-40B4-BE49-F238E27FC236}">
                    <a16:creationId xmlns:a16="http://schemas.microsoft.com/office/drawing/2014/main" id="{153E3134-36A5-FCC1-01D0-5798352DCCDF}"/>
                  </a:ext>
                </a:extLst>
              </p14:cNvPr>
              <p14:cNvContentPartPr/>
              <p14:nvPr/>
            </p14:nvContentPartPr>
            <p14:xfrm>
              <a:off x="8100143" y="4313693"/>
              <a:ext cx="360" cy="1589400"/>
            </p14:xfrm>
          </p:contentPart>
        </mc:Choice>
        <mc:Fallback>
          <p:pic>
            <p:nvPicPr>
              <p:cNvPr id="36" name="Ink 35">
                <a:extLst>
                  <a:ext uri="{FF2B5EF4-FFF2-40B4-BE49-F238E27FC236}">
                    <a16:creationId xmlns:a16="http://schemas.microsoft.com/office/drawing/2014/main" id="{153E3134-36A5-FCC1-01D0-5798352DCCDF}"/>
                  </a:ext>
                </a:extLst>
              </p:cNvPr>
              <p:cNvPicPr/>
              <p:nvPr/>
            </p:nvPicPr>
            <p:blipFill>
              <a:blip r:embed="rId27"/>
              <a:stretch>
                <a:fillRect/>
              </a:stretch>
            </p:blipFill>
            <p:spPr>
              <a:xfrm>
                <a:off x="8091143" y="4304693"/>
                <a:ext cx="18000" cy="16070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7" name="Ink 36">
                <a:extLst>
                  <a:ext uri="{FF2B5EF4-FFF2-40B4-BE49-F238E27FC236}">
                    <a16:creationId xmlns:a16="http://schemas.microsoft.com/office/drawing/2014/main" id="{5259AF33-6B9B-D293-5429-3DE6808B2C96}"/>
                  </a:ext>
                </a:extLst>
              </p14:cNvPr>
              <p14:cNvContentPartPr/>
              <p14:nvPr/>
            </p14:nvContentPartPr>
            <p14:xfrm>
              <a:off x="8101943" y="5912453"/>
              <a:ext cx="2008080" cy="360"/>
            </p14:xfrm>
          </p:contentPart>
        </mc:Choice>
        <mc:Fallback>
          <p:pic>
            <p:nvPicPr>
              <p:cNvPr id="37" name="Ink 36">
                <a:extLst>
                  <a:ext uri="{FF2B5EF4-FFF2-40B4-BE49-F238E27FC236}">
                    <a16:creationId xmlns:a16="http://schemas.microsoft.com/office/drawing/2014/main" id="{5259AF33-6B9B-D293-5429-3DE6808B2C96}"/>
                  </a:ext>
                </a:extLst>
              </p:cNvPr>
              <p:cNvPicPr/>
              <p:nvPr/>
            </p:nvPicPr>
            <p:blipFill>
              <a:blip r:embed="rId29"/>
              <a:stretch>
                <a:fillRect/>
              </a:stretch>
            </p:blipFill>
            <p:spPr>
              <a:xfrm>
                <a:off x="8092943" y="5903453"/>
                <a:ext cx="2025720" cy="18000"/>
              </a:xfrm>
              <a:prstGeom prst="rect">
                <a:avLst/>
              </a:prstGeom>
            </p:spPr>
          </p:pic>
        </mc:Fallback>
      </mc:AlternateContent>
      <p:sp>
        <p:nvSpPr>
          <p:cNvPr id="39" name="Subtitle 2">
            <a:extLst>
              <a:ext uri="{FF2B5EF4-FFF2-40B4-BE49-F238E27FC236}">
                <a16:creationId xmlns:a16="http://schemas.microsoft.com/office/drawing/2014/main" id="{FF90F97E-DC1C-93DE-D6D0-C86FA350C79F}"/>
              </a:ext>
            </a:extLst>
          </p:cNvPr>
          <p:cNvSpPr txBox="1">
            <a:spLocks/>
          </p:cNvSpPr>
          <p:nvPr/>
        </p:nvSpPr>
        <p:spPr>
          <a:xfrm>
            <a:off x="7785420" y="1070362"/>
            <a:ext cx="1867532" cy="3879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a:latin typeface="Arial"/>
                <a:cs typeface="Arial"/>
              </a:rPr>
              <a:t>Kinect Camera</a:t>
            </a:r>
            <a:endParaRPr lang="en-US" sz="1800">
              <a:latin typeface="Arial"/>
              <a:ea typeface="+mn-lt"/>
              <a:cs typeface="+mn-lt"/>
            </a:endParaRPr>
          </a:p>
          <a:p>
            <a:pPr marL="0" indent="0">
              <a:lnSpc>
                <a:spcPct val="100000"/>
              </a:lnSpc>
              <a:spcBef>
                <a:spcPts val="0"/>
              </a:spcBef>
              <a:buNone/>
            </a:pPr>
            <a:endParaRPr lang="en-US" sz="1800">
              <a:latin typeface="Arial"/>
              <a:ea typeface="+mn-lt"/>
              <a:cs typeface="Arial"/>
            </a:endParaRPr>
          </a:p>
          <a:p>
            <a:pPr>
              <a:lnSpc>
                <a:spcPct val="100000"/>
              </a:lnSpc>
              <a:spcBef>
                <a:spcPts val="0"/>
              </a:spcBef>
              <a:buFont typeface="Arial"/>
              <a:buChar char="•"/>
            </a:pPr>
            <a:endParaRPr lang="en-US" sz="1800">
              <a:latin typeface="Arial"/>
              <a:ea typeface="+mn-lt"/>
              <a:cs typeface="Arial"/>
            </a:endParaRPr>
          </a:p>
          <a:p>
            <a:pPr>
              <a:buFont typeface="Arial"/>
              <a:buChar char="•"/>
            </a:pPr>
            <a:endParaRPr lang="en-IN" sz="1800">
              <a:latin typeface="Arial"/>
              <a:cs typeface="Calibri" panose="020F0502020204030204"/>
            </a:endParaRPr>
          </a:p>
        </p:txBody>
      </p:sp>
      <p:sp>
        <p:nvSpPr>
          <p:cNvPr id="40" name="Subtitle 2">
            <a:extLst>
              <a:ext uri="{FF2B5EF4-FFF2-40B4-BE49-F238E27FC236}">
                <a16:creationId xmlns:a16="http://schemas.microsoft.com/office/drawing/2014/main" id="{198311E0-4A11-A8D9-4D53-8791DB9A0F8D}"/>
              </a:ext>
            </a:extLst>
          </p:cNvPr>
          <p:cNvSpPr txBox="1">
            <a:spLocks/>
          </p:cNvSpPr>
          <p:nvPr/>
        </p:nvSpPr>
        <p:spPr>
          <a:xfrm>
            <a:off x="10261919" y="2822961"/>
            <a:ext cx="1867532" cy="3879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a:latin typeface="Arial"/>
                <a:cs typeface="Arial"/>
              </a:rPr>
              <a:t>Jetson Nano</a:t>
            </a:r>
            <a:endParaRPr lang="en-US"/>
          </a:p>
          <a:p>
            <a:pPr marL="0" indent="0">
              <a:lnSpc>
                <a:spcPct val="100000"/>
              </a:lnSpc>
              <a:spcBef>
                <a:spcPts val="0"/>
              </a:spcBef>
              <a:buNone/>
            </a:pPr>
            <a:endParaRPr lang="en-US" sz="1800">
              <a:latin typeface="Arial"/>
              <a:ea typeface="+mn-lt"/>
              <a:cs typeface="Arial"/>
            </a:endParaRPr>
          </a:p>
          <a:p>
            <a:pPr>
              <a:lnSpc>
                <a:spcPct val="100000"/>
              </a:lnSpc>
              <a:spcBef>
                <a:spcPts val="0"/>
              </a:spcBef>
              <a:buFont typeface="Arial"/>
              <a:buChar char="•"/>
            </a:pPr>
            <a:endParaRPr lang="en-US" sz="1800">
              <a:latin typeface="Arial"/>
              <a:ea typeface="+mn-lt"/>
              <a:cs typeface="Arial"/>
            </a:endParaRPr>
          </a:p>
          <a:p>
            <a:pPr>
              <a:buFont typeface="Arial"/>
              <a:buChar char="•"/>
            </a:pPr>
            <a:endParaRPr lang="en-IN" sz="1800">
              <a:latin typeface="Arial"/>
              <a:cs typeface="Calibri" panose="020F0502020204030204"/>
            </a:endParaRPr>
          </a:p>
        </p:txBody>
      </p:sp>
      <p:sp>
        <p:nvSpPr>
          <p:cNvPr id="41" name="Subtitle 2">
            <a:extLst>
              <a:ext uri="{FF2B5EF4-FFF2-40B4-BE49-F238E27FC236}">
                <a16:creationId xmlns:a16="http://schemas.microsoft.com/office/drawing/2014/main" id="{C86D6FFF-4466-CEE8-FEA1-FD154E9FD753}"/>
              </a:ext>
            </a:extLst>
          </p:cNvPr>
          <p:cNvSpPr txBox="1">
            <a:spLocks/>
          </p:cNvSpPr>
          <p:nvPr/>
        </p:nvSpPr>
        <p:spPr>
          <a:xfrm>
            <a:off x="10261919" y="3362711"/>
            <a:ext cx="1867532" cy="3879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a:latin typeface="Arial"/>
                <a:cs typeface="Arial"/>
              </a:rPr>
              <a:t>L298N </a:t>
            </a:r>
            <a:endParaRPr lang="en-US"/>
          </a:p>
          <a:p>
            <a:pPr marL="0" indent="0">
              <a:lnSpc>
                <a:spcPct val="100000"/>
              </a:lnSpc>
              <a:spcBef>
                <a:spcPts val="0"/>
              </a:spcBef>
              <a:buNone/>
            </a:pPr>
            <a:endParaRPr lang="en-US" sz="1800">
              <a:latin typeface="Arial"/>
              <a:ea typeface="+mn-lt"/>
              <a:cs typeface="Arial"/>
            </a:endParaRPr>
          </a:p>
          <a:p>
            <a:pPr>
              <a:lnSpc>
                <a:spcPct val="100000"/>
              </a:lnSpc>
              <a:spcBef>
                <a:spcPts val="0"/>
              </a:spcBef>
              <a:buFont typeface="Arial"/>
              <a:buChar char="•"/>
            </a:pPr>
            <a:endParaRPr lang="en-US" sz="1800">
              <a:latin typeface="Arial"/>
              <a:ea typeface="+mn-lt"/>
              <a:cs typeface="Arial"/>
            </a:endParaRPr>
          </a:p>
          <a:p>
            <a:pPr>
              <a:buFont typeface="Arial"/>
              <a:buChar char="•"/>
            </a:pPr>
            <a:endParaRPr lang="en-IN" sz="1800">
              <a:latin typeface="Arial"/>
              <a:cs typeface="Calibri" panose="020F0502020204030204"/>
            </a:endParaRPr>
          </a:p>
        </p:txBody>
      </p:sp>
      <p:sp>
        <p:nvSpPr>
          <p:cNvPr id="42" name="Subtitle 2">
            <a:extLst>
              <a:ext uri="{FF2B5EF4-FFF2-40B4-BE49-F238E27FC236}">
                <a16:creationId xmlns:a16="http://schemas.microsoft.com/office/drawing/2014/main" id="{901876EC-2A5C-857F-702C-985E39793273}"/>
              </a:ext>
            </a:extLst>
          </p:cNvPr>
          <p:cNvSpPr txBox="1">
            <a:spLocks/>
          </p:cNvSpPr>
          <p:nvPr/>
        </p:nvSpPr>
        <p:spPr>
          <a:xfrm>
            <a:off x="10217470" y="3826262"/>
            <a:ext cx="1867532" cy="3879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a:latin typeface="Arial"/>
                <a:cs typeface="Arial"/>
              </a:rPr>
              <a:t>IR Array</a:t>
            </a:r>
            <a:endParaRPr lang="en-US"/>
          </a:p>
          <a:p>
            <a:pPr marL="0" indent="0">
              <a:lnSpc>
                <a:spcPct val="100000"/>
              </a:lnSpc>
              <a:spcBef>
                <a:spcPts val="0"/>
              </a:spcBef>
              <a:buNone/>
            </a:pPr>
            <a:endParaRPr lang="en-US" sz="1800">
              <a:latin typeface="Arial"/>
              <a:ea typeface="+mn-lt"/>
              <a:cs typeface="Arial"/>
            </a:endParaRPr>
          </a:p>
          <a:p>
            <a:pPr>
              <a:lnSpc>
                <a:spcPct val="100000"/>
              </a:lnSpc>
              <a:spcBef>
                <a:spcPts val="0"/>
              </a:spcBef>
              <a:buFont typeface="Arial"/>
              <a:buChar char="•"/>
            </a:pPr>
            <a:endParaRPr lang="en-US" sz="1800">
              <a:latin typeface="Arial"/>
              <a:ea typeface="+mn-lt"/>
              <a:cs typeface="Arial"/>
            </a:endParaRPr>
          </a:p>
          <a:p>
            <a:pPr>
              <a:buFont typeface="Arial"/>
              <a:buChar char="•"/>
            </a:pPr>
            <a:endParaRPr lang="en-IN" sz="1800">
              <a:latin typeface="Arial"/>
              <a:cs typeface="Calibri" panose="020F0502020204030204"/>
            </a:endParaRPr>
          </a:p>
        </p:txBody>
      </p:sp>
      <p:sp>
        <p:nvSpPr>
          <p:cNvPr id="43" name="Subtitle 2">
            <a:extLst>
              <a:ext uri="{FF2B5EF4-FFF2-40B4-BE49-F238E27FC236}">
                <a16:creationId xmlns:a16="http://schemas.microsoft.com/office/drawing/2014/main" id="{F1AA01BD-7720-7A10-3429-55D6099AFD2C}"/>
              </a:ext>
            </a:extLst>
          </p:cNvPr>
          <p:cNvSpPr txBox="1">
            <a:spLocks/>
          </p:cNvSpPr>
          <p:nvPr/>
        </p:nvSpPr>
        <p:spPr>
          <a:xfrm>
            <a:off x="4896169" y="3407161"/>
            <a:ext cx="1867532" cy="3879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a:latin typeface="Arial"/>
                <a:cs typeface="Arial"/>
              </a:rPr>
              <a:t>11.1 V Li-Po</a:t>
            </a:r>
            <a:endParaRPr lang="en-US"/>
          </a:p>
          <a:p>
            <a:pPr marL="0" indent="0">
              <a:lnSpc>
                <a:spcPct val="100000"/>
              </a:lnSpc>
              <a:spcBef>
                <a:spcPts val="0"/>
              </a:spcBef>
              <a:buNone/>
            </a:pPr>
            <a:endParaRPr lang="en-US" sz="1800">
              <a:latin typeface="Arial"/>
              <a:ea typeface="+mn-lt"/>
              <a:cs typeface="Arial"/>
            </a:endParaRPr>
          </a:p>
          <a:p>
            <a:pPr>
              <a:lnSpc>
                <a:spcPct val="100000"/>
              </a:lnSpc>
              <a:spcBef>
                <a:spcPts val="0"/>
              </a:spcBef>
              <a:buFont typeface="Arial"/>
              <a:buChar char="•"/>
            </a:pPr>
            <a:endParaRPr lang="en-US" sz="1800">
              <a:latin typeface="Arial"/>
              <a:ea typeface="+mn-lt"/>
              <a:cs typeface="Arial"/>
            </a:endParaRPr>
          </a:p>
          <a:p>
            <a:pPr>
              <a:buFont typeface="Arial"/>
              <a:buChar char="•"/>
            </a:pPr>
            <a:endParaRPr lang="en-IN" sz="1800">
              <a:latin typeface="Arial"/>
              <a:cs typeface="Calibri" panose="020F0502020204030204"/>
            </a:endParaRPr>
          </a:p>
        </p:txBody>
      </p:sp>
      <p:sp>
        <p:nvSpPr>
          <p:cNvPr id="44" name="Subtitle 2">
            <a:extLst>
              <a:ext uri="{FF2B5EF4-FFF2-40B4-BE49-F238E27FC236}">
                <a16:creationId xmlns:a16="http://schemas.microsoft.com/office/drawing/2014/main" id="{B619374F-785B-2788-AD03-F44895C3D776}"/>
              </a:ext>
            </a:extLst>
          </p:cNvPr>
          <p:cNvSpPr txBox="1">
            <a:spLocks/>
          </p:cNvSpPr>
          <p:nvPr/>
        </p:nvSpPr>
        <p:spPr>
          <a:xfrm>
            <a:off x="8102919" y="5566161"/>
            <a:ext cx="2781932" cy="3879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a:latin typeface="Arial"/>
                <a:cs typeface="Arial"/>
              </a:rPr>
              <a:t>Chassis with 12V Motors</a:t>
            </a:r>
            <a:endParaRPr lang="en-US"/>
          </a:p>
          <a:p>
            <a:pPr marL="0" indent="0">
              <a:lnSpc>
                <a:spcPct val="100000"/>
              </a:lnSpc>
              <a:spcBef>
                <a:spcPts val="0"/>
              </a:spcBef>
              <a:buNone/>
            </a:pPr>
            <a:endParaRPr lang="en-US" sz="1800">
              <a:latin typeface="Arial"/>
              <a:ea typeface="+mn-lt"/>
              <a:cs typeface="Arial"/>
            </a:endParaRPr>
          </a:p>
          <a:p>
            <a:pPr>
              <a:lnSpc>
                <a:spcPct val="100000"/>
              </a:lnSpc>
              <a:spcBef>
                <a:spcPts val="0"/>
              </a:spcBef>
              <a:buFont typeface="Arial"/>
              <a:buChar char="•"/>
            </a:pPr>
            <a:endParaRPr lang="en-US" sz="1800">
              <a:latin typeface="Arial"/>
              <a:ea typeface="+mn-lt"/>
              <a:cs typeface="Arial"/>
            </a:endParaRPr>
          </a:p>
          <a:p>
            <a:pPr>
              <a:buFont typeface="Arial"/>
              <a:buChar char="•"/>
            </a:pPr>
            <a:endParaRPr lang="en-IN" sz="1800">
              <a:latin typeface="Arial"/>
              <a:cs typeface="Calibri" panose="020F0502020204030204"/>
            </a:endParaRPr>
          </a:p>
        </p:txBody>
      </p:sp>
      <mc:AlternateContent xmlns:mc="http://schemas.openxmlformats.org/markup-compatibility/2006">
        <mc:Choice xmlns:p14="http://schemas.microsoft.com/office/powerpoint/2010/main" Requires="p14">
          <p:contentPart p14:bwMode="auto" r:id="rId30">
            <p14:nvContentPartPr>
              <p14:cNvPr id="45" name="Ink 44">
                <a:extLst>
                  <a:ext uri="{FF2B5EF4-FFF2-40B4-BE49-F238E27FC236}">
                    <a16:creationId xmlns:a16="http://schemas.microsoft.com/office/drawing/2014/main" id="{2FCEA025-E936-CA3B-2454-2685A2EDC9A1}"/>
                  </a:ext>
                </a:extLst>
              </p14:cNvPr>
              <p14:cNvContentPartPr/>
              <p14:nvPr/>
            </p14:nvContentPartPr>
            <p14:xfrm>
              <a:off x="10057623" y="5909796"/>
              <a:ext cx="778680" cy="360"/>
            </p14:xfrm>
          </p:contentPart>
        </mc:Choice>
        <mc:Fallback>
          <p:pic>
            <p:nvPicPr>
              <p:cNvPr id="45" name="Ink 44">
                <a:extLst>
                  <a:ext uri="{FF2B5EF4-FFF2-40B4-BE49-F238E27FC236}">
                    <a16:creationId xmlns:a16="http://schemas.microsoft.com/office/drawing/2014/main" id="{2FCEA025-E936-CA3B-2454-2685A2EDC9A1}"/>
                  </a:ext>
                </a:extLst>
              </p:cNvPr>
              <p:cNvPicPr/>
              <p:nvPr/>
            </p:nvPicPr>
            <p:blipFill>
              <a:blip r:embed="rId31"/>
              <a:stretch>
                <a:fillRect/>
              </a:stretch>
            </p:blipFill>
            <p:spPr>
              <a:xfrm>
                <a:off x="10048627" y="5900796"/>
                <a:ext cx="796312"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8" name="Ink 47">
                <a:extLst>
                  <a:ext uri="{FF2B5EF4-FFF2-40B4-BE49-F238E27FC236}">
                    <a16:creationId xmlns:a16="http://schemas.microsoft.com/office/drawing/2014/main" id="{A02AEE6E-B98F-F2EF-86D4-A5025C23C899}"/>
                  </a:ext>
                </a:extLst>
              </p14:cNvPr>
              <p14:cNvContentPartPr/>
              <p14:nvPr/>
            </p14:nvContentPartPr>
            <p14:xfrm>
              <a:off x="8077084" y="4269251"/>
              <a:ext cx="39600" cy="39600"/>
            </p14:xfrm>
          </p:contentPart>
        </mc:Choice>
        <mc:Fallback>
          <p:pic>
            <p:nvPicPr>
              <p:cNvPr id="48" name="Ink 47">
                <a:extLst>
                  <a:ext uri="{FF2B5EF4-FFF2-40B4-BE49-F238E27FC236}">
                    <a16:creationId xmlns:a16="http://schemas.microsoft.com/office/drawing/2014/main" id="{A02AEE6E-B98F-F2EF-86D4-A5025C23C899}"/>
                  </a:ext>
                </a:extLst>
              </p:cNvPr>
              <p:cNvPicPr/>
              <p:nvPr/>
            </p:nvPicPr>
            <p:blipFill>
              <a:blip r:embed="rId33"/>
              <a:stretch>
                <a:fillRect/>
              </a:stretch>
            </p:blipFill>
            <p:spPr>
              <a:xfrm>
                <a:off x="8061604" y="4253771"/>
                <a:ext cx="70200" cy="70200"/>
              </a:xfrm>
              <a:prstGeom prst="rect">
                <a:avLst/>
              </a:prstGeom>
            </p:spPr>
          </p:pic>
        </mc:Fallback>
      </mc:AlternateContent>
      <p:sp>
        <p:nvSpPr>
          <p:cNvPr id="2" name="TextBox 1">
            <a:extLst>
              <a:ext uri="{FF2B5EF4-FFF2-40B4-BE49-F238E27FC236}">
                <a16:creationId xmlns:a16="http://schemas.microsoft.com/office/drawing/2014/main" id="{58A12117-E5CF-2F69-920D-BFCF7297A95F}"/>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5</a:t>
            </a:r>
          </a:p>
        </p:txBody>
      </p:sp>
    </p:spTree>
    <p:extLst>
      <p:ext uri="{BB962C8B-B14F-4D97-AF65-F5344CB8AC3E}">
        <p14:creationId xmlns:p14="http://schemas.microsoft.com/office/powerpoint/2010/main" val="3075472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6</a:t>
            </a:r>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864827" y="681198"/>
            <a:ext cx="52261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COMPONENTS USED</a:t>
            </a:r>
          </a:p>
        </p:txBody>
      </p:sp>
      <p:sp>
        <p:nvSpPr>
          <p:cNvPr id="2" name="TextBox 1">
            <a:extLst>
              <a:ext uri="{FF2B5EF4-FFF2-40B4-BE49-F238E27FC236}">
                <a16:creationId xmlns:a16="http://schemas.microsoft.com/office/drawing/2014/main" id="{FEC513DD-83A4-2F38-F820-9A4A1F15AB68}"/>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3" name="TextBox 2">
            <a:extLst>
              <a:ext uri="{FF2B5EF4-FFF2-40B4-BE49-F238E27FC236}">
                <a16:creationId xmlns:a16="http://schemas.microsoft.com/office/drawing/2014/main" id="{AD44D2CA-66FE-D5E9-C611-E6707A7D6EAF}"/>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graphicFrame>
        <p:nvGraphicFramePr>
          <p:cNvPr id="8" name="Table 7">
            <a:extLst>
              <a:ext uri="{FF2B5EF4-FFF2-40B4-BE49-F238E27FC236}">
                <a16:creationId xmlns:a16="http://schemas.microsoft.com/office/drawing/2014/main" id="{B66A7442-88BF-0887-4426-FB68716C57F5}"/>
              </a:ext>
            </a:extLst>
          </p:cNvPr>
          <p:cNvGraphicFramePr>
            <a:graphicFrameLocks noGrp="1"/>
          </p:cNvGraphicFramePr>
          <p:nvPr>
            <p:extLst>
              <p:ext uri="{D42A27DB-BD31-4B8C-83A1-F6EECF244321}">
                <p14:modId xmlns:p14="http://schemas.microsoft.com/office/powerpoint/2010/main" val="3841042326"/>
              </p:ext>
            </p:extLst>
          </p:nvPr>
        </p:nvGraphicFramePr>
        <p:xfrm>
          <a:off x="1152071" y="1224642"/>
          <a:ext cx="9768091" cy="4679391"/>
        </p:xfrm>
        <a:graphic>
          <a:graphicData uri="http://schemas.openxmlformats.org/drawingml/2006/table">
            <a:tbl>
              <a:tblPr firstRow="1" firstCol="1" bandRow="1">
                <a:tableStyleId>{5940675A-B579-460E-94D1-54222C63F5DA}</a:tableStyleId>
              </a:tblPr>
              <a:tblGrid>
                <a:gridCol w="3116179">
                  <a:extLst>
                    <a:ext uri="{9D8B030D-6E8A-4147-A177-3AD203B41FA5}">
                      <a16:colId xmlns:a16="http://schemas.microsoft.com/office/drawing/2014/main" val="1001375088"/>
                    </a:ext>
                  </a:extLst>
                </a:gridCol>
                <a:gridCol w="3491647">
                  <a:extLst>
                    <a:ext uri="{9D8B030D-6E8A-4147-A177-3AD203B41FA5}">
                      <a16:colId xmlns:a16="http://schemas.microsoft.com/office/drawing/2014/main" val="2274295369"/>
                    </a:ext>
                  </a:extLst>
                </a:gridCol>
                <a:gridCol w="3160265">
                  <a:extLst>
                    <a:ext uri="{9D8B030D-6E8A-4147-A177-3AD203B41FA5}">
                      <a16:colId xmlns:a16="http://schemas.microsoft.com/office/drawing/2014/main" val="2261571599"/>
                    </a:ext>
                  </a:extLst>
                </a:gridCol>
              </a:tblGrid>
              <a:tr h="409674">
                <a:tc>
                  <a:txBody>
                    <a:bodyPr/>
                    <a:lstStyle/>
                    <a:p>
                      <a:pPr marL="0" marR="0" algn="ctr" rtl="0" eaLnBrk="1" latinLnBrk="0" hangingPunct="1">
                        <a:lnSpc>
                          <a:spcPct val="150000"/>
                        </a:lnSpc>
                        <a:spcBef>
                          <a:spcPts val="0"/>
                        </a:spcBef>
                        <a:spcAft>
                          <a:spcPts val="0"/>
                        </a:spcAft>
                        <a:tabLst>
                          <a:tab pos="3314700" algn="l"/>
                        </a:tabLst>
                      </a:pPr>
                      <a:r>
                        <a:rPr lang="en-IN" sz="1800">
                          <a:effectLst/>
                        </a:rPr>
                        <a:t>COMPONENTS</a:t>
                      </a:r>
                      <a:endParaRPr lang="en-IN">
                        <a:effectLst/>
                      </a:endParaRPr>
                    </a:p>
                  </a:txBody>
                  <a:tcPr marL="0" marR="0" marT="0" marB="0" anchor="ctr"/>
                </a:tc>
                <a:tc>
                  <a:txBody>
                    <a:bodyPr/>
                    <a:lstStyle/>
                    <a:p>
                      <a:pPr marL="0" marR="0" algn="ctr" rtl="0" eaLnBrk="1" latinLnBrk="0" hangingPunct="1">
                        <a:lnSpc>
                          <a:spcPct val="150000"/>
                        </a:lnSpc>
                        <a:spcBef>
                          <a:spcPts val="0"/>
                        </a:spcBef>
                        <a:spcAft>
                          <a:spcPts val="0"/>
                        </a:spcAft>
                        <a:tabLst>
                          <a:tab pos="3314700" algn="l"/>
                        </a:tabLst>
                      </a:pPr>
                      <a:r>
                        <a:rPr lang="en-IN" sz="1800">
                          <a:effectLst/>
                        </a:rPr>
                        <a:t>SPECIFICATION</a:t>
                      </a:r>
                      <a:endParaRPr lang="en-IN">
                        <a:effectLst/>
                      </a:endParaRPr>
                    </a:p>
                  </a:txBody>
                  <a:tcPr marL="0" marR="0" marT="0" marB="0" anchor="ctr"/>
                </a:tc>
                <a:tc>
                  <a:txBody>
                    <a:bodyPr/>
                    <a:lstStyle/>
                    <a:p>
                      <a:pPr marL="0" marR="0" algn="ctr" rtl="0" eaLnBrk="1" latinLnBrk="0" hangingPunct="1">
                        <a:lnSpc>
                          <a:spcPct val="150000"/>
                        </a:lnSpc>
                        <a:spcBef>
                          <a:spcPts val="0"/>
                        </a:spcBef>
                        <a:spcAft>
                          <a:spcPts val="0"/>
                        </a:spcAft>
                        <a:tabLst>
                          <a:tab pos="3314700" algn="l"/>
                        </a:tabLst>
                      </a:pPr>
                      <a:r>
                        <a:rPr lang="en-IN" sz="1800">
                          <a:effectLst/>
                        </a:rPr>
                        <a:t>NUMBER USED</a:t>
                      </a:r>
                      <a:endParaRPr lang="en-IN">
                        <a:effectLst/>
                      </a:endParaRPr>
                    </a:p>
                  </a:txBody>
                  <a:tcPr marL="0" marR="0" marT="0" marB="0" anchor="ctr"/>
                </a:tc>
                <a:extLst>
                  <a:ext uri="{0D108BD9-81ED-4DB2-BD59-A6C34878D82A}">
                    <a16:rowId xmlns:a16="http://schemas.microsoft.com/office/drawing/2014/main" val="2752286644"/>
                  </a:ext>
                </a:extLst>
              </a:tr>
              <a:tr h="409674">
                <a:tc>
                  <a:txBody>
                    <a:bodyPr/>
                    <a:lstStyle/>
                    <a:p>
                      <a:pPr marL="0" marR="0" algn="just" rtl="0" eaLnBrk="1" latinLnBrk="0" hangingPunct="1">
                        <a:lnSpc>
                          <a:spcPct val="150000"/>
                        </a:lnSpc>
                        <a:spcBef>
                          <a:spcPts val="0"/>
                        </a:spcBef>
                        <a:spcAft>
                          <a:spcPts val="0"/>
                        </a:spcAft>
                      </a:pPr>
                      <a:r>
                        <a:rPr lang="en-IN" sz="1800">
                          <a:effectLst/>
                        </a:rPr>
                        <a:t>Jetson Nano</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Developer Kit - 4GB </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2082689510"/>
                  </a:ext>
                </a:extLst>
              </a:tr>
              <a:tr h="700999">
                <a:tc>
                  <a:txBody>
                    <a:bodyPr/>
                    <a:lstStyle/>
                    <a:p>
                      <a:pPr marL="0" marR="0" algn="just" rtl="0" eaLnBrk="1" latinLnBrk="0" hangingPunct="1">
                        <a:lnSpc>
                          <a:spcPct val="150000"/>
                        </a:lnSpc>
                        <a:spcBef>
                          <a:spcPts val="0"/>
                        </a:spcBef>
                        <a:spcAft>
                          <a:spcPts val="0"/>
                        </a:spcAft>
                        <a:tabLst>
                          <a:tab pos="3314700" algn="l"/>
                        </a:tabLst>
                      </a:pPr>
                      <a:r>
                        <a:rPr lang="en-IN" sz="1800">
                          <a:effectLst/>
                        </a:rPr>
                        <a:t>Robot Chassis</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Dimensions:</a:t>
                      </a:r>
                      <a:endParaRPr lang="en-US">
                        <a:effectLst/>
                      </a:endParaRPr>
                    </a:p>
                    <a:p>
                      <a:pPr marL="0" marR="0" algn="just" rtl="0" eaLnBrk="1" latinLnBrk="0" hangingPunct="1">
                        <a:lnSpc>
                          <a:spcPct val="150000"/>
                        </a:lnSpc>
                        <a:spcBef>
                          <a:spcPts val="0"/>
                        </a:spcBef>
                        <a:spcAft>
                          <a:spcPts val="0"/>
                        </a:spcAft>
                        <a:tabLst>
                          <a:tab pos="3314700" algn="l"/>
                        </a:tabLst>
                      </a:pPr>
                      <a:r>
                        <a:rPr lang="en-US" sz="1800">
                          <a:effectLst/>
                        </a:rPr>
                        <a:t>250 x 200 x 46 mm</a:t>
                      </a:r>
                      <a:endParaRPr lang="en-US">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3115109206"/>
                  </a:ext>
                </a:extLst>
              </a:tr>
              <a:tr h="819349">
                <a:tc>
                  <a:txBody>
                    <a:bodyPr/>
                    <a:lstStyle/>
                    <a:p>
                      <a:pPr marL="0" marR="0" algn="just" rtl="0" eaLnBrk="1" latinLnBrk="0" hangingPunct="1">
                        <a:lnSpc>
                          <a:spcPct val="150000"/>
                        </a:lnSpc>
                        <a:spcBef>
                          <a:spcPts val="0"/>
                        </a:spcBef>
                        <a:spcAft>
                          <a:spcPts val="0"/>
                        </a:spcAft>
                        <a:tabLst>
                          <a:tab pos="3314700" algn="l"/>
                        </a:tabLst>
                      </a:pPr>
                      <a:r>
                        <a:rPr lang="en-IN" sz="1800">
                          <a:effectLst/>
                        </a:rPr>
                        <a:t>DC motor</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200 rpm</a:t>
                      </a:r>
                      <a:endParaRPr lang="en-IN">
                        <a:effectLst/>
                      </a:endParaRPr>
                    </a:p>
                    <a:p>
                      <a:pPr marL="0" marR="0" algn="just" rtl="0" eaLnBrk="1" latinLnBrk="0" hangingPunct="1">
                        <a:lnSpc>
                          <a:spcPct val="150000"/>
                        </a:lnSpc>
                        <a:spcBef>
                          <a:spcPts val="0"/>
                        </a:spcBef>
                        <a:spcAft>
                          <a:spcPts val="0"/>
                        </a:spcAft>
                        <a:tabLst>
                          <a:tab pos="3314700" algn="l"/>
                        </a:tabLst>
                      </a:pPr>
                      <a:r>
                        <a:rPr lang="en-IN" sz="1800">
                          <a:effectLst/>
                        </a:rPr>
                        <a:t>12V</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2</a:t>
                      </a:r>
                      <a:endParaRPr lang="en-IN">
                        <a:effectLst/>
                      </a:endParaRPr>
                    </a:p>
                  </a:txBody>
                  <a:tcPr marL="0" marR="0" marT="0" marB="0" anchor="ctr"/>
                </a:tc>
                <a:extLst>
                  <a:ext uri="{0D108BD9-81ED-4DB2-BD59-A6C34878D82A}">
                    <a16:rowId xmlns:a16="http://schemas.microsoft.com/office/drawing/2014/main" val="1007561993"/>
                  </a:ext>
                </a:extLst>
              </a:tr>
              <a:tr h="700999">
                <a:tc>
                  <a:txBody>
                    <a:bodyPr/>
                    <a:lstStyle/>
                    <a:p>
                      <a:pPr marL="0" marR="0" algn="just" rtl="0" eaLnBrk="1" latinLnBrk="0" hangingPunct="1">
                        <a:lnSpc>
                          <a:spcPct val="150000"/>
                        </a:lnSpc>
                        <a:spcBef>
                          <a:spcPts val="0"/>
                        </a:spcBef>
                        <a:spcAft>
                          <a:spcPts val="0"/>
                        </a:spcAft>
                        <a:tabLst>
                          <a:tab pos="3314700" algn="l"/>
                        </a:tabLst>
                      </a:pPr>
                      <a:r>
                        <a:rPr lang="en-IN" sz="1800">
                          <a:effectLst/>
                        </a:rPr>
                        <a:t>Wheels</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Diameter-130mm</a:t>
                      </a:r>
                      <a:endParaRPr lang="en-US">
                        <a:effectLst/>
                      </a:endParaRPr>
                    </a:p>
                    <a:p>
                      <a:pPr marL="0" marR="0" algn="just" rtl="0" eaLnBrk="1" latinLnBrk="0" hangingPunct="1">
                        <a:lnSpc>
                          <a:spcPct val="150000"/>
                        </a:lnSpc>
                        <a:spcBef>
                          <a:spcPts val="0"/>
                        </a:spcBef>
                        <a:spcAft>
                          <a:spcPts val="0"/>
                        </a:spcAft>
                        <a:tabLst>
                          <a:tab pos="3314700" algn="l"/>
                        </a:tabLst>
                      </a:pPr>
                      <a:r>
                        <a:rPr lang="en-US" sz="1800">
                          <a:effectLst/>
                        </a:rPr>
                        <a:t>Width-60mm</a:t>
                      </a:r>
                      <a:endParaRPr lang="en-US">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4</a:t>
                      </a:r>
                      <a:endParaRPr lang="en-IN">
                        <a:effectLst/>
                      </a:endParaRPr>
                    </a:p>
                  </a:txBody>
                  <a:tcPr marL="0" marR="0" marT="0" marB="0" anchor="ctr"/>
                </a:tc>
                <a:extLst>
                  <a:ext uri="{0D108BD9-81ED-4DB2-BD59-A6C34878D82A}">
                    <a16:rowId xmlns:a16="http://schemas.microsoft.com/office/drawing/2014/main" val="826715954"/>
                  </a:ext>
                </a:extLst>
              </a:tr>
              <a:tr h="409674">
                <a:tc>
                  <a:txBody>
                    <a:bodyPr/>
                    <a:lstStyle/>
                    <a:p>
                      <a:pPr marL="0" marR="0" algn="just" rtl="0" eaLnBrk="1" latinLnBrk="0" hangingPunct="1">
                        <a:lnSpc>
                          <a:spcPct val="150000"/>
                        </a:lnSpc>
                        <a:spcBef>
                          <a:spcPts val="0"/>
                        </a:spcBef>
                        <a:spcAft>
                          <a:spcPts val="0"/>
                        </a:spcAft>
                      </a:pPr>
                      <a:r>
                        <a:rPr lang="en-IN" sz="1800">
                          <a:effectLst/>
                        </a:rPr>
                        <a:t>Kinect v1 Camera</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pPr>
                      <a:r>
                        <a:rPr lang="en-IN" sz="1800">
                          <a:effectLst/>
                        </a:rPr>
                        <a:t>Stereo camera, IR camera</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3662285760"/>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Motor Driver IC</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L298N</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712451242"/>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IR sensor</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8 channel array</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1143168476"/>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Battery</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pPr>
                      <a:r>
                        <a:rPr lang="en-IN">
                          <a:effectLst/>
                        </a:rPr>
                        <a:t>11.1 V 4200mah Li-Po</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4247744134"/>
                  </a:ext>
                </a:extLst>
              </a:tr>
            </a:tbl>
          </a:graphicData>
        </a:graphic>
      </p:graphicFrame>
    </p:spTree>
    <p:extLst>
      <p:ext uri="{BB962C8B-B14F-4D97-AF65-F5344CB8AC3E}">
        <p14:creationId xmlns:p14="http://schemas.microsoft.com/office/powerpoint/2010/main" val="4270979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0A7CAA-78E6-DB56-F267-B2EBAC7E04C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81420F5-D3FF-B474-2966-BD58B09835B4}"/>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7</a:t>
            </a:r>
          </a:p>
        </p:txBody>
      </p:sp>
      <p:sp>
        <p:nvSpPr>
          <p:cNvPr id="4" name="Subtitle 2">
            <a:extLst>
              <a:ext uri="{FF2B5EF4-FFF2-40B4-BE49-F238E27FC236}">
                <a16:creationId xmlns:a16="http://schemas.microsoft.com/office/drawing/2014/main" id="{647C49AC-E558-C11E-49EF-AC527D05F98C}"/>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2" name="TextBox 1">
            <a:extLst>
              <a:ext uri="{FF2B5EF4-FFF2-40B4-BE49-F238E27FC236}">
                <a16:creationId xmlns:a16="http://schemas.microsoft.com/office/drawing/2014/main" id="{62E5ED39-0740-862D-7493-10C78C620A5F}"/>
              </a:ext>
            </a:extLst>
          </p:cNvPr>
          <p:cNvSpPr txBox="1"/>
          <p:nvPr/>
        </p:nvSpPr>
        <p:spPr>
          <a:xfrm>
            <a:off x="946470" y="1847926"/>
            <a:ext cx="5147413" cy="30315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IN">
                <a:latin typeface="Arial"/>
                <a:cs typeface="Arial"/>
              </a:rPr>
              <a:t>Tried repositioning Jetson nano and motor driver for better weight distribution.</a:t>
            </a:r>
          </a:p>
          <a:p>
            <a:pPr marL="285750" indent="-285750" algn="just">
              <a:buFont typeface="Arial"/>
              <a:buChar char="•"/>
            </a:pPr>
            <a:r>
              <a:rPr lang="en-IN">
                <a:latin typeface="Arial"/>
                <a:cs typeface="Arial"/>
              </a:rPr>
              <a:t>Decided to switch to Li-po battery instead of lead acid 12v battery to power the motor driver.</a:t>
            </a:r>
          </a:p>
          <a:p>
            <a:pPr marL="285750" indent="-285750" algn="just">
              <a:buFont typeface="Arial,Sans-Serif"/>
              <a:buChar char="•"/>
            </a:pPr>
            <a:r>
              <a:rPr lang="en-IN">
                <a:latin typeface="Arial"/>
                <a:cs typeface="Arial"/>
              </a:rPr>
              <a:t>Set up web output for obstacle detection for remote inference</a:t>
            </a:r>
            <a:endParaRPr lang="en-IN">
              <a:ea typeface="+mn-lt"/>
              <a:cs typeface="+mn-lt"/>
            </a:endParaRPr>
          </a:p>
          <a:p>
            <a:pPr marL="285750" indent="-285750" algn="just">
              <a:buFont typeface="Arial"/>
              <a:buChar char="•"/>
            </a:pPr>
            <a:r>
              <a:rPr lang="en-IN">
                <a:latin typeface="Arial"/>
                <a:cs typeface="Arial"/>
              </a:rPr>
              <a:t>Tested mono-camera depth estimation using MIDAS model</a:t>
            </a:r>
          </a:p>
          <a:p>
            <a:pPr marL="285750" indent="-285750" algn="just">
              <a:buFont typeface="Arial"/>
              <a:buChar char="•"/>
            </a:pPr>
            <a:endParaRPr lang="en-IN">
              <a:latin typeface="Arial"/>
              <a:cs typeface="Arial"/>
            </a:endParaRPr>
          </a:p>
          <a:p>
            <a:pPr algn="just"/>
            <a:endParaRPr lang="en-US" sz="1100">
              <a:latin typeface="Arial"/>
              <a:cs typeface="Arial"/>
            </a:endParaRPr>
          </a:p>
        </p:txBody>
      </p:sp>
      <p:pic>
        <p:nvPicPr>
          <p:cNvPr id="3" name="Picture 5" descr="A picture containing floor, indoor, gear&#10;&#10;Description automatically generated">
            <a:extLst>
              <a:ext uri="{FF2B5EF4-FFF2-40B4-BE49-F238E27FC236}">
                <a16:creationId xmlns:a16="http://schemas.microsoft.com/office/drawing/2014/main" id="{27392F6A-C38D-A047-743B-D2545F3D0B90}"/>
              </a:ext>
            </a:extLst>
          </p:cNvPr>
          <p:cNvPicPr>
            <a:picLocks noChangeAspect="1"/>
          </p:cNvPicPr>
          <p:nvPr/>
        </p:nvPicPr>
        <p:blipFill rotWithShape="1">
          <a:blip r:embed="rId2"/>
          <a:srcRect l="103" t="7009" r="8979" b="8879"/>
          <a:stretch/>
        </p:blipFill>
        <p:spPr>
          <a:xfrm>
            <a:off x="6979179" y="3670300"/>
            <a:ext cx="3444353" cy="2400303"/>
          </a:xfrm>
          <a:prstGeom prst="rect">
            <a:avLst/>
          </a:prstGeom>
        </p:spPr>
      </p:pic>
      <p:pic>
        <p:nvPicPr>
          <p:cNvPr id="6" name="Picture 7" descr="A picture containing indoor, cluttered&#10;&#10;Description automatically generated">
            <a:extLst>
              <a:ext uri="{FF2B5EF4-FFF2-40B4-BE49-F238E27FC236}">
                <a16:creationId xmlns:a16="http://schemas.microsoft.com/office/drawing/2014/main" id="{85A18237-9588-2C50-9FC4-5FD41682D272}"/>
              </a:ext>
            </a:extLst>
          </p:cNvPr>
          <p:cNvPicPr>
            <a:picLocks noChangeAspect="1"/>
          </p:cNvPicPr>
          <p:nvPr/>
        </p:nvPicPr>
        <p:blipFill rotWithShape="1">
          <a:blip r:embed="rId3"/>
          <a:srcRect l="7366" t="3433" r="9024" b="5150"/>
          <a:stretch/>
        </p:blipFill>
        <p:spPr>
          <a:xfrm>
            <a:off x="6978650" y="728376"/>
            <a:ext cx="3035305" cy="2842426"/>
          </a:xfrm>
          <a:prstGeom prst="rect">
            <a:avLst/>
          </a:prstGeom>
        </p:spPr>
      </p:pic>
    </p:spTree>
    <p:extLst>
      <p:ext uri="{BB962C8B-B14F-4D97-AF65-F5344CB8AC3E}">
        <p14:creationId xmlns:p14="http://schemas.microsoft.com/office/powerpoint/2010/main" val="3480451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79C6082-A13C-FC1D-43CF-54416B625DC9}"/>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17" name="Subtitle 2">
            <a:extLst>
              <a:ext uri="{FF2B5EF4-FFF2-40B4-BE49-F238E27FC236}">
                <a16:creationId xmlns:a16="http://schemas.microsoft.com/office/drawing/2014/main" id="{58729116-65FB-89B1-5D8F-A9C56EDFA498}"/>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18" name="TextBox 17">
            <a:extLst>
              <a:ext uri="{FF2B5EF4-FFF2-40B4-BE49-F238E27FC236}">
                <a16:creationId xmlns:a16="http://schemas.microsoft.com/office/drawing/2014/main" id="{10B2779C-7EE7-7576-4A09-CE77D44425FD}"/>
              </a:ext>
            </a:extLst>
          </p:cNvPr>
          <p:cNvSpPr txBox="1"/>
          <p:nvPr/>
        </p:nvSpPr>
        <p:spPr>
          <a:xfrm>
            <a:off x="949036" y="1711036"/>
            <a:ext cx="54015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latin typeface="Arial"/>
              <a:cs typeface="Arial"/>
            </a:endParaRPr>
          </a:p>
        </p:txBody>
      </p:sp>
      <p:sp>
        <p:nvSpPr>
          <p:cNvPr id="2" name="TextBox 1">
            <a:extLst>
              <a:ext uri="{FF2B5EF4-FFF2-40B4-BE49-F238E27FC236}">
                <a16:creationId xmlns:a16="http://schemas.microsoft.com/office/drawing/2014/main" id="{B988A501-20A7-35D0-8559-AA7F9956CEA6}"/>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8</a:t>
            </a:r>
          </a:p>
        </p:txBody>
      </p:sp>
      <p:sp>
        <p:nvSpPr>
          <p:cNvPr id="3" name="TextBox 2">
            <a:extLst>
              <a:ext uri="{FF2B5EF4-FFF2-40B4-BE49-F238E27FC236}">
                <a16:creationId xmlns:a16="http://schemas.microsoft.com/office/drawing/2014/main" id="{84EC732C-0DD5-ED8A-D035-94CAC4927BCE}"/>
              </a:ext>
            </a:extLst>
          </p:cNvPr>
          <p:cNvSpPr txBox="1"/>
          <p:nvPr/>
        </p:nvSpPr>
        <p:spPr>
          <a:xfrm>
            <a:off x="946150" y="1803400"/>
            <a:ext cx="514985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IN">
                <a:latin typeface="Arial"/>
                <a:cs typeface="Arial"/>
              </a:rPr>
              <a:t>Mounted and used IR sensor array to enable line following for movement calibration. </a:t>
            </a:r>
            <a:r>
              <a:rPr lang="en-US">
                <a:latin typeface="Arial"/>
                <a:cs typeface="Arial"/>
              </a:rPr>
              <a:t>​</a:t>
            </a:r>
            <a:endParaRPr lang="en-US">
              <a:cs typeface="Calibri" panose="020F0502020204030204"/>
            </a:endParaRPr>
          </a:p>
          <a:p>
            <a:pPr marL="285750" indent="-285750" algn="just">
              <a:buFont typeface="Arial"/>
              <a:buChar char="•"/>
            </a:pPr>
            <a:r>
              <a:rPr lang="en-US">
                <a:latin typeface="Arial"/>
                <a:ea typeface="+mn-lt"/>
                <a:cs typeface="+mn-lt"/>
              </a:rPr>
              <a:t>Tested speed control of motor by voltage control using DC-DC converter to improve intersection detection</a:t>
            </a:r>
            <a:endParaRPr lang="en-US">
              <a:latin typeface="Arial"/>
              <a:cs typeface="Calibri"/>
            </a:endParaRPr>
          </a:p>
          <a:p>
            <a:pPr marL="285750" indent="-285750" algn="just">
              <a:buFont typeface="Arial"/>
              <a:buChar char="•"/>
            </a:pPr>
            <a:r>
              <a:rPr lang="en-IN">
                <a:latin typeface="Arial"/>
                <a:cs typeface="Arial"/>
              </a:rPr>
              <a:t>Implemented stereo camera calibration and  depth estimation with two webcams. Performance was not adequate.</a:t>
            </a:r>
            <a:endParaRPr lang="en-US">
              <a:latin typeface="Arial"/>
              <a:cs typeface="Calibri"/>
            </a:endParaRPr>
          </a:p>
          <a:p>
            <a:pPr marL="285750" indent="-285750" algn="just">
              <a:buFont typeface="Arial"/>
              <a:buChar char="•"/>
            </a:pPr>
            <a:endParaRPr lang="en-US">
              <a:latin typeface="Arial"/>
              <a:cs typeface="Arial"/>
            </a:endParaRPr>
          </a:p>
          <a:p>
            <a:pPr marL="285750" indent="-285750" algn="just">
              <a:buFont typeface="Arial"/>
              <a:buChar char="•"/>
            </a:pPr>
            <a:endParaRPr lang="en-US">
              <a:latin typeface="Arial"/>
              <a:cs typeface="Arial"/>
            </a:endParaRPr>
          </a:p>
        </p:txBody>
      </p:sp>
      <p:pic>
        <p:nvPicPr>
          <p:cNvPr id="5" name="Picture 5">
            <a:extLst>
              <a:ext uri="{FF2B5EF4-FFF2-40B4-BE49-F238E27FC236}">
                <a16:creationId xmlns:a16="http://schemas.microsoft.com/office/drawing/2014/main" id="{C3A38636-14A0-EE50-0681-37493D95D62F}"/>
              </a:ext>
            </a:extLst>
          </p:cNvPr>
          <p:cNvPicPr>
            <a:picLocks noChangeAspect="1"/>
          </p:cNvPicPr>
          <p:nvPr/>
        </p:nvPicPr>
        <p:blipFill>
          <a:blip r:embed="rId2"/>
          <a:stretch>
            <a:fillRect/>
          </a:stretch>
        </p:blipFill>
        <p:spPr>
          <a:xfrm>
            <a:off x="6818474" y="759793"/>
            <a:ext cx="4137025" cy="2355850"/>
          </a:xfrm>
          <a:prstGeom prst="rect">
            <a:avLst/>
          </a:prstGeom>
        </p:spPr>
      </p:pic>
      <p:pic>
        <p:nvPicPr>
          <p:cNvPr id="6" name="Picture 6" descr="A picture containing indoor, wooden, cluttered&#10;&#10;Description automatically generated">
            <a:extLst>
              <a:ext uri="{FF2B5EF4-FFF2-40B4-BE49-F238E27FC236}">
                <a16:creationId xmlns:a16="http://schemas.microsoft.com/office/drawing/2014/main" id="{D5C96F59-C5AF-9B43-383E-295EB6F414D8}"/>
              </a:ext>
            </a:extLst>
          </p:cNvPr>
          <p:cNvPicPr>
            <a:picLocks noChangeAspect="1"/>
          </p:cNvPicPr>
          <p:nvPr/>
        </p:nvPicPr>
        <p:blipFill>
          <a:blip r:embed="rId3"/>
          <a:stretch>
            <a:fillRect/>
          </a:stretch>
        </p:blipFill>
        <p:spPr>
          <a:xfrm>
            <a:off x="6818150" y="3292691"/>
            <a:ext cx="3121025" cy="2635250"/>
          </a:xfrm>
          <a:prstGeom prst="rect">
            <a:avLst/>
          </a:prstGeom>
        </p:spPr>
      </p:pic>
    </p:spTree>
    <p:extLst>
      <p:ext uri="{BB962C8B-B14F-4D97-AF65-F5344CB8AC3E}">
        <p14:creationId xmlns:p14="http://schemas.microsoft.com/office/powerpoint/2010/main" val="1223427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B717E6-3B04-CB47-F865-1053CB596707}"/>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BA53E60F-65D1-61FA-7D57-621479BA5190}"/>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8" name="TextBox 7">
            <a:extLst>
              <a:ext uri="{FF2B5EF4-FFF2-40B4-BE49-F238E27FC236}">
                <a16:creationId xmlns:a16="http://schemas.microsoft.com/office/drawing/2014/main" id="{57FBA270-E009-5462-278D-BA5B760B4668}"/>
              </a:ext>
            </a:extLst>
          </p:cNvPr>
          <p:cNvSpPr txBox="1"/>
          <p:nvPr/>
        </p:nvSpPr>
        <p:spPr>
          <a:xfrm>
            <a:off x="942686" y="1757795"/>
            <a:ext cx="514407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Sans-Serif"/>
              <a:buChar char="•"/>
            </a:pPr>
            <a:r>
              <a:rPr lang="en-IN">
                <a:latin typeface="Arial"/>
                <a:cs typeface="Arial"/>
              </a:rPr>
              <a:t>Switched back to Kinect camera</a:t>
            </a:r>
          </a:p>
          <a:p>
            <a:pPr marL="285750" indent="-285750" algn="just">
              <a:buFont typeface="Arial,Sans-Serif"/>
              <a:buChar char="•"/>
            </a:pPr>
            <a:r>
              <a:rPr lang="en-IN">
                <a:latin typeface="Arial"/>
                <a:cs typeface="Arial"/>
              </a:rPr>
              <a:t>Tested lane detection for movement calibration.</a:t>
            </a:r>
            <a:r>
              <a:rPr lang="en-US">
                <a:latin typeface="Arial"/>
                <a:cs typeface="Arial"/>
              </a:rPr>
              <a:t> </a:t>
            </a:r>
            <a:endParaRPr lang="en-IN">
              <a:latin typeface="Arial"/>
              <a:cs typeface="Arial"/>
            </a:endParaRPr>
          </a:p>
          <a:p>
            <a:pPr marL="285750" indent="-285750" algn="just">
              <a:buFont typeface="Arial,Sans-Serif"/>
              <a:buChar char="•"/>
            </a:pPr>
            <a:r>
              <a:rPr lang="en-IN">
                <a:latin typeface="Arial"/>
                <a:cs typeface="Arial"/>
              </a:rPr>
              <a:t>Tried to calibrate turn using line following, timing and detecting line crossing</a:t>
            </a:r>
            <a:endParaRPr lang="en-IN">
              <a:latin typeface="Arial"/>
              <a:ea typeface="+mn-lt"/>
              <a:cs typeface="Arial"/>
            </a:endParaRPr>
          </a:p>
          <a:p>
            <a:pPr marL="285750" indent="-285750" algn="just">
              <a:buFont typeface="Arial,Sans-Serif"/>
              <a:buChar char="•"/>
            </a:pPr>
            <a:r>
              <a:rPr lang="en-IN">
                <a:latin typeface="Arial"/>
                <a:cs typeface="Arial"/>
              </a:rPr>
              <a:t>Optimised object detection to detect obstacles in next cell then integrated it with line following linear movement to set up obstacle mapping in linear space </a:t>
            </a:r>
            <a:r>
              <a:rPr lang="en-US">
                <a:latin typeface="Arial"/>
                <a:cs typeface="Arial"/>
              </a:rPr>
              <a:t> </a:t>
            </a:r>
            <a:endParaRPr lang="en-US"/>
          </a:p>
        </p:txBody>
      </p:sp>
      <p:sp>
        <p:nvSpPr>
          <p:cNvPr id="2" name="TextBox 1">
            <a:extLst>
              <a:ext uri="{FF2B5EF4-FFF2-40B4-BE49-F238E27FC236}">
                <a16:creationId xmlns:a16="http://schemas.microsoft.com/office/drawing/2014/main" id="{1E6A9671-9628-960A-ED18-32FD12E0A103}"/>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9</a:t>
            </a:r>
          </a:p>
        </p:txBody>
      </p:sp>
      <p:pic>
        <p:nvPicPr>
          <p:cNvPr id="3" name="Picture 3" descr="A picture containing indoor, floor&#10;&#10;Description automatically generated">
            <a:extLst>
              <a:ext uri="{FF2B5EF4-FFF2-40B4-BE49-F238E27FC236}">
                <a16:creationId xmlns:a16="http://schemas.microsoft.com/office/drawing/2014/main" id="{0B6B8BC0-DE3A-9C0A-21EE-3B6D639C3E2D}"/>
              </a:ext>
            </a:extLst>
          </p:cNvPr>
          <p:cNvPicPr>
            <a:picLocks noChangeAspect="1"/>
          </p:cNvPicPr>
          <p:nvPr/>
        </p:nvPicPr>
        <p:blipFill>
          <a:blip r:embed="rId2"/>
          <a:stretch>
            <a:fillRect/>
          </a:stretch>
        </p:blipFill>
        <p:spPr>
          <a:xfrm>
            <a:off x="6891579" y="784467"/>
            <a:ext cx="3848100" cy="2670175"/>
          </a:xfrm>
          <a:prstGeom prst="rect">
            <a:avLst/>
          </a:prstGeom>
        </p:spPr>
      </p:pic>
      <p:pic>
        <p:nvPicPr>
          <p:cNvPr id="4" name="Picture 5" descr="A picture containing floor, indoor&#10;&#10;Description automatically generated">
            <a:extLst>
              <a:ext uri="{FF2B5EF4-FFF2-40B4-BE49-F238E27FC236}">
                <a16:creationId xmlns:a16="http://schemas.microsoft.com/office/drawing/2014/main" id="{98C0E3A2-1C89-F0A8-1BDD-8E4F75AF87CA}"/>
              </a:ext>
            </a:extLst>
          </p:cNvPr>
          <p:cNvPicPr>
            <a:picLocks noChangeAspect="1"/>
          </p:cNvPicPr>
          <p:nvPr/>
        </p:nvPicPr>
        <p:blipFill>
          <a:blip r:embed="rId3"/>
          <a:stretch>
            <a:fillRect/>
          </a:stretch>
        </p:blipFill>
        <p:spPr>
          <a:xfrm>
            <a:off x="6894593" y="3539049"/>
            <a:ext cx="2965450" cy="2559050"/>
          </a:xfrm>
          <a:prstGeom prst="rect">
            <a:avLst/>
          </a:prstGeom>
        </p:spPr>
      </p:pic>
    </p:spTree>
    <p:extLst>
      <p:ext uri="{BB962C8B-B14F-4D97-AF65-F5344CB8AC3E}">
        <p14:creationId xmlns:p14="http://schemas.microsoft.com/office/powerpoint/2010/main" val="1178294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800097-21AC-C74E-6219-D6AB0BACB8A4}"/>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5B2A5DE0-E84F-E36E-D380-0D8B74DBC2D1}"/>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2</a:t>
            </a:r>
          </a:p>
        </p:txBody>
      </p:sp>
      <p:sp>
        <p:nvSpPr>
          <p:cNvPr id="9" name="Subtitle 2">
            <a:extLst>
              <a:ext uri="{FF2B5EF4-FFF2-40B4-BE49-F238E27FC236}">
                <a16:creationId xmlns:a16="http://schemas.microsoft.com/office/drawing/2014/main" id="{88DAAEA8-B3FB-63AB-79DA-97AF83FA3B4B}"/>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INTRODUCTION</a:t>
            </a:r>
            <a:endParaRPr lang="en-US" sz="3200">
              <a:latin typeface="Arial"/>
              <a:cs typeface="Arial"/>
            </a:endParaRPr>
          </a:p>
        </p:txBody>
      </p:sp>
      <p:sp>
        <p:nvSpPr>
          <p:cNvPr id="10" name="TextBox 9">
            <a:extLst>
              <a:ext uri="{FF2B5EF4-FFF2-40B4-BE49-F238E27FC236}">
                <a16:creationId xmlns:a16="http://schemas.microsoft.com/office/drawing/2014/main" id="{07F88E89-5170-D916-1210-E521DF55BF6C}"/>
              </a:ext>
            </a:extLst>
          </p:cNvPr>
          <p:cNvSpPr txBox="1"/>
          <p:nvPr/>
        </p:nvSpPr>
        <p:spPr>
          <a:xfrm>
            <a:off x="946150" y="1638300"/>
            <a:ext cx="1011555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latin typeface="Arial"/>
              <a:cs typeface="Calibri Light"/>
            </a:endParaRPr>
          </a:p>
          <a:p>
            <a:pPr marL="285750" indent="-285750" algn="just">
              <a:buFont typeface="Arial"/>
              <a:buChar char="•"/>
            </a:pPr>
            <a:endParaRPr lang="en-US">
              <a:latin typeface="Arial"/>
              <a:cs typeface="Calibri Light"/>
            </a:endParaRPr>
          </a:p>
          <a:p>
            <a:pPr marL="285750" indent="-285750" algn="just">
              <a:buFont typeface="Arial"/>
              <a:buChar char="•"/>
            </a:pPr>
            <a:r>
              <a:rPr lang="en-US">
                <a:latin typeface="Arial"/>
                <a:cs typeface="Calibri Light"/>
              </a:rPr>
              <a:t>Over the years, robots have been implemented in a wide range of applications and environments. </a:t>
            </a:r>
            <a:endParaRPr lang="en-US">
              <a:latin typeface="Arial"/>
              <a:ea typeface="Calibri"/>
              <a:cs typeface="Calibri"/>
            </a:endParaRPr>
          </a:p>
          <a:p>
            <a:pPr marL="285750" indent="-285750" algn="just">
              <a:buFont typeface="Arial"/>
              <a:buChar char="•"/>
            </a:pPr>
            <a:endParaRPr lang="en-US">
              <a:latin typeface="Arial"/>
              <a:cs typeface="Calibri Light"/>
            </a:endParaRPr>
          </a:p>
          <a:p>
            <a:pPr marL="285750" indent="-285750" algn="just">
              <a:buFont typeface="Arial"/>
              <a:buChar char="•"/>
            </a:pPr>
            <a:r>
              <a:rPr lang="en-US">
                <a:latin typeface="Arial"/>
                <a:cs typeface="Calibri Light"/>
              </a:rPr>
              <a:t>In turn, this has led to dealing with a host of environments that are increasingly dynamic and unknown.</a:t>
            </a:r>
          </a:p>
          <a:p>
            <a:pPr marL="285750" indent="-285750" algn="just">
              <a:buFont typeface="Arial"/>
              <a:buChar char="•"/>
            </a:pPr>
            <a:endParaRPr lang="en-US">
              <a:latin typeface="Arial"/>
              <a:cs typeface="Calibri Light"/>
            </a:endParaRPr>
          </a:p>
          <a:p>
            <a:pPr marL="285750" indent="-285750" algn="just">
              <a:buFont typeface="Arial"/>
              <a:buChar char="•"/>
            </a:pPr>
            <a:r>
              <a:rPr lang="en-US">
                <a:latin typeface="Arial"/>
                <a:cs typeface="Calibri Light"/>
              </a:rPr>
              <a:t>Path planning with reinforcement learning would aid the automation of multiple tasks with minimal human intervention.</a:t>
            </a:r>
          </a:p>
          <a:p>
            <a:pPr algn="just"/>
            <a:endParaRPr lang="en-US">
              <a:latin typeface="Arial"/>
              <a:cs typeface="Calibri Light"/>
            </a:endParaRPr>
          </a:p>
        </p:txBody>
      </p:sp>
    </p:spTree>
    <p:extLst>
      <p:ext uri="{BB962C8B-B14F-4D97-AF65-F5344CB8AC3E}">
        <p14:creationId xmlns:p14="http://schemas.microsoft.com/office/powerpoint/2010/main" val="1525763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55C1B9-F802-2BCA-818B-4F5C77845D5A}"/>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7EFCF5F2-3D4F-AC20-B726-01BE3EF46C9A}"/>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PROBLEMS FACED</a:t>
            </a:r>
            <a:endParaRPr lang="en-US"/>
          </a:p>
        </p:txBody>
      </p:sp>
      <p:sp>
        <p:nvSpPr>
          <p:cNvPr id="9" name="TextBox 8">
            <a:extLst>
              <a:ext uri="{FF2B5EF4-FFF2-40B4-BE49-F238E27FC236}">
                <a16:creationId xmlns:a16="http://schemas.microsoft.com/office/drawing/2014/main" id="{5B563C45-CEE8-7AD4-F2A4-F92CE008659F}"/>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10</a:t>
            </a:r>
          </a:p>
        </p:txBody>
      </p:sp>
      <p:sp>
        <p:nvSpPr>
          <p:cNvPr id="2" name="TextBox 1">
            <a:extLst>
              <a:ext uri="{FF2B5EF4-FFF2-40B4-BE49-F238E27FC236}">
                <a16:creationId xmlns:a16="http://schemas.microsoft.com/office/drawing/2014/main" id="{312D1F5A-D2BE-5438-BFC6-0E9D9A0FE5FB}"/>
              </a:ext>
            </a:extLst>
          </p:cNvPr>
          <p:cNvSpPr txBox="1"/>
          <p:nvPr/>
        </p:nvSpPr>
        <p:spPr>
          <a:xfrm>
            <a:off x="946150" y="1803400"/>
            <a:ext cx="761365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latin typeface="Arial"/>
                <a:cs typeface="Arial"/>
              </a:rPr>
              <a:t>Bot movement irregular due to weight and loose shaft</a:t>
            </a:r>
            <a:endParaRPr lang="en-US">
              <a:cs typeface="Calibri" panose="020F0502020204030204"/>
            </a:endParaRPr>
          </a:p>
          <a:p>
            <a:pPr marL="285750" indent="-285750" algn="just">
              <a:buFont typeface="Arial"/>
              <a:buChar char="•"/>
            </a:pPr>
            <a:r>
              <a:rPr lang="en-US">
                <a:latin typeface="Arial"/>
                <a:cs typeface="Arial"/>
              </a:rPr>
              <a:t>Unable to VNC remotely without display connected. Requires a Dummy HDMI connection. </a:t>
            </a:r>
          </a:p>
          <a:p>
            <a:pPr marL="285750" indent="-285750" algn="just">
              <a:buFont typeface="Arial"/>
              <a:buChar char="•"/>
            </a:pPr>
            <a:r>
              <a:rPr lang="en-US">
                <a:latin typeface="Arial"/>
                <a:cs typeface="Arial"/>
              </a:rPr>
              <a:t>Jetson nano and Kinect camera not functioning properly when used in battery mode – 12V 7A Lead Acid battery</a:t>
            </a:r>
          </a:p>
          <a:p>
            <a:pPr marL="285750" indent="-285750" algn="just">
              <a:buFont typeface="Arial"/>
              <a:buChar char="•"/>
            </a:pPr>
            <a:r>
              <a:rPr lang="en-US">
                <a:latin typeface="Arial"/>
                <a:cs typeface="Arial"/>
              </a:rPr>
              <a:t>Stability of bot and calibration is an issue.</a:t>
            </a:r>
          </a:p>
          <a:p>
            <a:pPr marL="285750" indent="-285750" algn="just">
              <a:buFont typeface="Arial"/>
              <a:buChar char="•"/>
            </a:pPr>
            <a:r>
              <a:rPr lang="en-US">
                <a:latin typeface="Arial"/>
                <a:cs typeface="Arial"/>
              </a:rPr>
              <a:t>Bot doesn’t turn due to the weight of the 12V lead acid battery</a:t>
            </a:r>
          </a:p>
          <a:p>
            <a:pPr marL="285750" indent="-285750" algn="just">
              <a:buFont typeface="Arial"/>
              <a:buChar char="•"/>
            </a:pPr>
            <a:r>
              <a:rPr lang="en-US">
                <a:latin typeface="Arial"/>
                <a:cs typeface="Arial"/>
              </a:rPr>
              <a:t>Jetson Nano turns off when using Kinect camera when powered by power bank</a:t>
            </a:r>
          </a:p>
          <a:p>
            <a:pPr marL="285750" indent="-285750" algn="just">
              <a:buFont typeface="Arial"/>
              <a:buChar char="•"/>
            </a:pPr>
            <a:r>
              <a:rPr lang="en-US">
                <a:latin typeface="Arial"/>
                <a:cs typeface="Arial"/>
              </a:rPr>
              <a:t>Bot turning is irregular – Wheels get stuck, skid. Turning inaccurate.</a:t>
            </a:r>
          </a:p>
        </p:txBody>
      </p:sp>
    </p:spTree>
    <p:extLst>
      <p:ext uri="{BB962C8B-B14F-4D97-AF65-F5344CB8AC3E}">
        <p14:creationId xmlns:p14="http://schemas.microsoft.com/office/powerpoint/2010/main" val="1398974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F09F21E-4D9E-FF74-78D0-4D8E6CE603B0}"/>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CD5A21FA-2B0A-6A58-A847-48739E4E3663}"/>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WORK PLAN</a:t>
            </a:r>
          </a:p>
        </p:txBody>
      </p:sp>
      <p:sp>
        <p:nvSpPr>
          <p:cNvPr id="9" name="TextBox 8">
            <a:extLst>
              <a:ext uri="{FF2B5EF4-FFF2-40B4-BE49-F238E27FC236}">
                <a16:creationId xmlns:a16="http://schemas.microsoft.com/office/drawing/2014/main" id="{9C69697D-AC71-F6DA-D0B3-232B0C0416E6}"/>
              </a:ext>
            </a:extLst>
          </p:cNvPr>
          <p:cNvSpPr txBox="1"/>
          <p:nvPr/>
        </p:nvSpPr>
        <p:spPr>
          <a:xfrm>
            <a:off x="949037" y="1537855"/>
            <a:ext cx="10138063" cy="815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endParaRPr lang="en-US">
              <a:latin typeface="Arial"/>
              <a:cs typeface="Arial"/>
            </a:endParaRPr>
          </a:p>
          <a:p>
            <a:pPr>
              <a:buFont typeface="Arial"/>
              <a:buChar char="•"/>
            </a:pPr>
            <a:endParaRPr lang="en-US">
              <a:latin typeface="Arial"/>
              <a:cs typeface="Arial"/>
            </a:endParaRPr>
          </a:p>
          <a:p>
            <a:pPr>
              <a:buFont typeface="Arial"/>
              <a:buChar char="•"/>
            </a:pPr>
            <a:endParaRPr lang="en-US" sz="1100">
              <a:latin typeface="Arial"/>
              <a:cs typeface="Arial"/>
            </a:endParaRPr>
          </a:p>
        </p:txBody>
      </p:sp>
      <p:graphicFrame>
        <p:nvGraphicFramePr>
          <p:cNvPr id="11" name="Table 9">
            <a:extLst>
              <a:ext uri="{FF2B5EF4-FFF2-40B4-BE49-F238E27FC236}">
                <a16:creationId xmlns:a16="http://schemas.microsoft.com/office/drawing/2014/main" id="{5D42DE71-3E51-3587-EEA1-3FCD87371E94}"/>
              </a:ext>
            </a:extLst>
          </p:cNvPr>
          <p:cNvGraphicFramePr>
            <a:graphicFrameLocks noGrp="1"/>
          </p:cNvGraphicFramePr>
          <p:nvPr>
            <p:extLst>
              <p:ext uri="{D42A27DB-BD31-4B8C-83A1-F6EECF244321}">
                <p14:modId xmlns:p14="http://schemas.microsoft.com/office/powerpoint/2010/main" val="1572150900"/>
              </p:ext>
            </p:extLst>
          </p:nvPr>
        </p:nvGraphicFramePr>
        <p:xfrm>
          <a:off x="1102894" y="1584157"/>
          <a:ext cx="9921455" cy="4330706"/>
        </p:xfrm>
        <a:graphic>
          <a:graphicData uri="http://schemas.openxmlformats.org/drawingml/2006/table">
            <a:tbl>
              <a:tblPr firstRow="1" bandRow="1"/>
              <a:tblGrid>
                <a:gridCol w="4701886">
                  <a:extLst>
                    <a:ext uri="{9D8B030D-6E8A-4147-A177-3AD203B41FA5}">
                      <a16:colId xmlns:a16="http://schemas.microsoft.com/office/drawing/2014/main" val="4267563712"/>
                    </a:ext>
                  </a:extLst>
                </a:gridCol>
                <a:gridCol w="5219569">
                  <a:extLst>
                    <a:ext uri="{9D8B030D-6E8A-4147-A177-3AD203B41FA5}">
                      <a16:colId xmlns:a16="http://schemas.microsoft.com/office/drawing/2014/main" val="4215763846"/>
                    </a:ext>
                  </a:extLst>
                </a:gridCol>
              </a:tblGrid>
              <a:tr h="4330706">
                <a:tc>
                  <a:txBody>
                    <a:bodyPr/>
                    <a:lstStyle/>
                    <a:p>
                      <a:pPr algn="just"/>
                      <a:r>
                        <a:rPr lang="en-US" sz="2400" u="sng">
                          <a:latin typeface="Arial"/>
                        </a:rPr>
                        <a:t>Second Review:</a:t>
                      </a:r>
                    </a:p>
                    <a:p>
                      <a:pPr lvl="0" algn="just">
                        <a:buNone/>
                      </a:pPr>
                      <a:endParaRPr lang="en-US">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Set up RL algorithm to map 2D space</a:t>
                      </a:r>
                    </a:p>
                    <a:p>
                      <a:pPr marL="285750" marR="0" lvl="0" indent="-285750" algn="l">
                        <a:lnSpc>
                          <a:spcPct val="100000"/>
                        </a:lnSpc>
                        <a:spcBef>
                          <a:spcPts val="0"/>
                        </a:spcBef>
                        <a:spcAft>
                          <a:spcPts val="0"/>
                        </a:spcAft>
                        <a:buClr>
                          <a:srgbClr val="000000"/>
                        </a:buClr>
                        <a:buFont typeface="Arial,Sans-Serif"/>
                        <a:buChar char="•"/>
                      </a:pPr>
                      <a:endParaRPr lang="en-US" sz="1800" b="0" i="0" u="none" strike="noStrike" noProof="0">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Improve bot stability and calibrate turning</a:t>
                      </a:r>
                    </a:p>
                    <a:p>
                      <a:pPr marL="285750" marR="0" lvl="0" indent="-285750" algn="l">
                        <a:lnSpc>
                          <a:spcPct val="100000"/>
                        </a:lnSpc>
                        <a:spcBef>
                          <a:spcPts val="0"/>
                        </a:spcBef>
                        <a:spcAft>
                          <a:spcPts val="0"/>
                        </a:spcAft>
                        <a:buClr>
                          <a:srgbClr val="000000"/>
                        </a:buClr>
                        <a:buFont typeface="Arial,Sans-Serif"/>
                        <a:buChar char="•"/>
                      </a:pPr>
                      <a:endParaRPr lang="en-US" sz="1800" b="0" i="0" u="none" strike="noStrike" noProof="0">
                        <a:latin typeface="Arial"/>
                      </a:endParaRPr>
                    </a:p>
                    <a:p>
                      <a:pPr lvl="0" algn="just">
                        <a:buNone/>
                      </a:pPr>
                      <a:endParaRPr lang="en-US"/>
                    </a:p>
                    <a:p>
                      <a:pPr lvl="0" algn="just">
                        <a:buNone/>
                      </a:pPr>
                      <a:endParaRPr lang="en-US"/>
                    </a:p>
                  </a:txBody>
                  <a:tcPr/>
                </a:tc>
                <a:tc>
                  <a:txBody>
                    <a:bodyPr/>
                    <a:lstStyle/>
                    <a:p>
                      <a:pPr algn="just"/>
                      <a:r>
                        <a:rPr lang="en-US" sz="2400" u="sng">
                          <a:latin typeface="Arial"/>
                        </a:rPr>
                        <a:t>Third review:</a:t>
                      </a:r>
                    </a:p>
                    <a:p>
                      <a:pPr lvl="0" algn="just">
                        <a:buNone/>
                      </a:pPr>
                      <a:endParaRPr lang="en-US">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Setup interface for mapping the environment remotely.</a:t>
                      </a:r>
                    </a:p>
                    <a:p>
                      <a:pPr marL="285750" marR="0" lvl="0" indent="-285750" algn="l">
                        <a:lnSpc>
                          <a:spcPct val="100000"/>
                        </a:lnSpc>
                        <a:spcBef>
                          <a:spcPts val="0"/>
                        </a:spcBef>
                        <a:spcAft>
                          <a:spcPts val="0"/>
                        </a:spcAft>
                        <a:buClr>
                          <a:srgbClr val="000000"/>
                        </a:buClr>
                        <a:buFont typeface="Arial,Sans-Serif"/>
                        <a:buChar char="•"/>
                      </a:pPr>
                      <a:endParaRPr lang="en-US" sz="1800" b="0" i="0" u="none" strike="noStrike" noProof="0">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Testing and optimizing.</a:t>
                      </a:r>
                      <a:endParaRPr lang="en-US"/>
                    </a:p>
                  </a:txBody>
                  <a:tcPr/>
                </a:tc>
                <a:extLst>
                  <a:ext uri="{0D108BD9-81ED-4DB2-BD59-A6C34878D82A}">
                    <a16:rowId xmlns:a16="http://schemas.microsoft.com/office/drawing/2014/main" val="590608606"/>
                  </a:ext>
                </a:extLst>
              </a:tr>
            </a:tbl>
          </a:graphicData>
        </a:graphic>
      </p:graphicFrame>
      <p:sp>
        <p:nvSpPr>
          <p:cNvPr id="2" name="TextBox 1">
            <a:extLst>
              <a:ext uri="{FF2B5EF4-FFF2-40B4-BE49-F238E27FC236}">
                <a16:creationId xmlns:a16="http://schemas.microsoft.com/office/drawing/2014/main" id="{04FDEE91-E086-5485-1F59-6C00620C26E7}"/>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11</a:t>
            </a:r>
          </a:p>
        </p:txBody>
      </p:sp>
    </p:spTree>
    <p:extLst>
      <p:ext uri="{BB962C8B-B14F-4D97-AF65-F5344CB8AC3E}">
        <p14:creationId xmlns:p14="http://schemas.microsoft.com/office/powerpoint/2010/main" val="3163215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33E823-D10E-F151-9165-1068B1A7120F}"/>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822CAFB3-973C-0687-365A-92576F325E9A}"/>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REFERENCES</a:t>
            </a:r>
            <a:endParaRPr lang="en-US"/>
          </a:p>
        </p:txBody>
      </p:sp>
      <p:sp>
        <p:nvSpPr>
          <p:cNvPr id="9" name="TextBox 8">
            <a:extLst>
              <a:ext uri="{FF2B5EF4-FFF2-40B4-BE49-F238E27FC236}">
                <a16:creationId xmlns:a16="http://schemas.microsoft.com/office/drawing/2014/main" id="{6B0593A2-EC69-3922-4EB9-CE10011E742F}"/>
              </a:ext>
            </a:extLst>
          </p:cNvPr>
          <p:cNvSpPr txBox="1"/>
          <p:nvPr/>
        </p:nvSpPr>
        <p:spPr>
          <a:xfrm>
            <a:off x="4724401" y="64008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12</a:t>
            </a:r>
          </a:p>
          <a:p>
            <a:pPr algn="ctr"/>
            <a:endParaRPr lang="en-US">
              <a:latin typeface="Arial"/>
              <a:cs typeface="Arial"/>
            </a:endParaRPr>
          </a:p>
        </p:txBody>
      </p:sp>
      <p:sp>
        <p:nvSpPr>
          <p:cNvPr id="2" name="TextBox 1">
            <a:extLst>
              <a:ext uri="{FF2B5EF4-FFF2-40B4-BE49-F238E27FC236}">
                <a16:creationId xmlns:a16="http://schemas.microsoft.com/office/drawing/2014/main" id="{8EF9EA9C-B8FD-B135-380D-B89038645EFB}"/>
              </a:ext>
            </a:extLst>
          </p:cNvPr>
          <p:cNvSpPr txBox="1"/>
          <p:nvPr/>
        </p:nvSpPr>
        <p:spPr>
          <a:xfrm>
            <a:off x="947964" y="1664606"/>
            <a:ext cx="10762341"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a:latin typeface="Arial"/>
                <a:ea typeface="+mn-lt"/>
                <a:cs typeface="+mn-lt"/>
              </a:rPr>
              <a:t>Arga Dwi </a:t>
            </a:r>
            <a:r>
              <a:rPr lang="en-US" sz="1600" err="1">
                <a:latin typeface="Arial"/>
                <a:ea typeface="+mn-lt"/>
                <a:cs typeface="+mn-lt"/>
              </a:rPr>
              <a:t>Pambudi</a:t>
            </a:r>
            <a:r>
              <a:rPr lang="en-US" sz="1600">
                <a:latin typeface="Arial"/>
                <a:ea typeface="+mn-lt"/>
                <a:cs typeface="+mn-lt"/>
              </a:rPr>
              <a:t>, </a:t>
            </a:r>
            <a:r>
              <a:rPr lang="en-US" sz="1600" err="1">
                <a:latin typeface="Arial"/>
                <a:ea typeface="+mn-lt"/>
                <a:cs typeface="+mn-lt"/>
              </a:rPr>
              <a:t>Trihastuti</a:t>
            </a:r>
            <a:r>
              <a:rPr lang="en-US" sz="1600">
                <a:latin typeface="Arial"/>
                <a:ea typeface="+mn-lt"/>
                <a:cs typeface="+mn-lt"/>
              </a:rPr>
              <a:t> </a:t>
            </a:r>
            <a:r>
              <a:rPr lang="en-US" sz="1600" err="1">
                <a:latin typeface="Arial"/>
                <a:ea typeface="+mn-lt"/>
                <a:cs typeface="+mn-lt"/>
              </a:rPr>
              <a:t>Agustinah</a:t>
            </a:r>
            <a:r>
              <a:rPr lang="en-US" sz="1600">
                <a:latin typeface="Arial"/>
                <a:ea typeface="+mn-lt"/>
                <a:cs typeface="+mn-lt"/>
              </a:rPr>
              <a:t> and </a:t>
            </a:r>
            <a:r>
              <a:rPr lang="en-US" sz="1600" err="1">
                <a:latin typeface="Arial"/>
                <a:ea typeface="+mn-lt"/>
                <a:cs typeface="+mn-lt"/>
              </a:rPr>
              <a:t>Rusdhianto</a:t>
            </a:r>
            <a:r>
              <a:rPr lang="en-US" sz="1600">
                <a:latin typeface="Arial"/>
                <a:ea typeface="+mn-lt"/>
                <a:cs typeface="+mn-lt"/>
              </a:rPr>
              <a:t> Effendi, "Reinforcement Point and Fuzzy Input Design of Fuzzy Q-Learning for Mobile Robot Navigation </a:t>
            </a:r>
            <a:r>
              <a:rPr lang="en-US" sz="1600" err="1">
                <a:latin typeface="Arial"/>
                <a:ea typeface="+mn-lt"/>
                <a:cs typeface="+mn-lt"/>
              </a:rPr>
              <a:t>System",International</a:t>
            </a:r>
            <a:r>
              <a:rPr lang="en-US" sz="1600">
                <a:latin typeface="Arial"/>
                <a:ea typeface="+mn-lt"/>
                <a:cs typeface="+mn-lt"/>
              </a:rPr>
              <a:t> Conference of Artificial Intelligence and Information Technology (ICAIIT),September 2019</a:t>
            </a:r>
            <a:endParaRPr lang="en-US" sz="1600">
              <a:latin typeface="Arial"/>
              <a:cs typeface="Calibri" panose="020F0502020204030204"/>
            </a:endParaRPr>
          </a:p>
          <a:p>
            <a:pPr algn="just"/>
            <a:endParaRPr lang="en-US" sz="1600">
              <a:latin typeface="Arial"/>
              <a:ea typeface="+mn-lt"/>
              <a:cs typeface="+mn-lt"/>
            </a:endParaRPr>
          </a:p>
          <a:p>
            <a:pPr marL="285750" indent="-285750" algn="just">
              <a:buFont typeface="Arial"/>
              <a:buChar char="•"/>
            </a:pPr>
            <a:r>
              <a:rPr lang="en-US" sz="1600">
                <a:latin typeface="Arial"/>
                <a:ea typeface="+mn-lt"/>
                <a:cs typeface="+mn-lt"/>
              </a:rPr>
              <a:t>Martin </a:t>
            </a:r>
            <a:r>
              <a:rPr lang="en-US" sz="1600" err="1">
                <a:latin typeface="Arial"/>
                <a:ea typeface="+mn-lt"/>
                <a:cs typeface="+mn-lt"/>
              </a:rPr>
              <a:t>Gromniak</a:t>
            </a:r>
            <a:r>
              <a:rPr lang="en-US" sz="1600">
                <a:latin typeface="Arial"/>
                <a:ea typeface="+mn-lt"/>
                <a:cs typeface="+mn-lt"/>
              </a:rPr>
              <a:t> and Jonas Stenzel ,"Deep Reinforcement Learning for Mobile Robot Navigation", Asia-Pacific Conference on Intelligent Robot Systems (ACIRS),July 2019</a:t>
            </a:r>
            <a:endParaRPr lang="en-US" sz="1600">
              <a:latin typeface="Arial"/>
              <a:cs typeface="Calibri"/>
            </a:endParaRPr>
          </a:p>
          <a:p>
            <a:pPr algn="just"/>
            <a:endParaRPr lang="en-US" sz="1600">
              <a:latin typeface="Arial"/>
              <a:cs typeface="Arial"/>
            </a:endParaRPr>
          </a:p>
          <a:p>
            <a:pPr marL="285750" indent="-285750" algn="just">
              <a:buFont typeface="Arial"/>
              <a:buChar char="•"/>
            </a:pPr>
            <a:r>
              <a:rPr lang="en-US" sz="1600">
                <a:latin typeface="Arial"/>
                <a:ea typeface="+mn-lt"/>
                <a:cs typeface="+mn-lt"/>
              </a:rPr>
              <a:t>Guillaume </a:t>
            </a:r>
            <a:r>
              <a:rPr lang="en-US" sz="1600" err="1">
                <a:latin typeface="Arial"/>
                <a:ea typeface="+mn-lt"/>
                <a:cs typeface="+mn-lt"/>
              </a:rPr>
              <a:t>Sartoretti</a:t>
            </a:r>
            <a:r>
              <a:rPr lang="en-US" sz="1600">
                <a:latin typeface="Arial"/>
                <a:ea typeface="+mn-lt"/>
                <a:cs typeface="+mn-lt"/>
              </a:rPr>
              <a:t> , Justin Kerr , Yunfei Shi, Glenn Wagner, T. K. Satish Kumar, Sven Koenig, and      Howie </a:t>
            </a:r>
            <a:r>
              <a:rPr lang="en-US" sz="1600" err="1">
                <a:latin typeface="Arial"/>
                <a:ea typeface="+mn-lt"/>
                <a:cs typeface="+mn-lt"/>
              </a:rPr>
              <a:t>Choset</a:t>
            </a:r>
            <a:r>
              <a:rPr lang="en-US" sz="1600">
                <a:latin typeface="Arial"/>
                <a:ea typeface="+mn-lt"/>
                <a:cs typeface="+mn-lt"/>
              </a:rPr>
              <a:t>,“PRIMAL: Pathfinding via Reinforcement and Imitation Multi-Agent Learning”, </a:t>
            </a:r>
            <a:r>
              <a:rPr lang="en-US" sz="1600" err="1">
                <a:latin typeface="Arial"/>
                <a:ea typeface="+mn-lt"/>
                <a:cs typeface="+mn-lt"/>
              </a:rPr>
              <a:t>Ieee</a:t>
            </a:r>
            <a:r>
              <a:rPr lang="en-US" sz="1600">
                <a:latin typeface="Arial"/>
                <a:ea typeface="+mn-lt"/>
                <a:cs typeface="+mn-lt"/>
              </a:rPr>
              <a:t> robotics and automation letters, , Vol. 4, no. 3, July 2019.</a:t>
            </a:r>
            <a:endParaRPr lang="en-US" sz="1600">
              <a:latin typeface="Arial"/>
              <a:cs typeface="Calibri"/>
            </a:endParaRPr>
          </a:p>
          <a:p>
            <a:pPr algn="just"/>
            <a:endParaRPr lang="en-US" sz="1600">
              <a:latin typeface="Arial"/>
              <a:ea typeface="+mn-lt"/>
              <a:cs typeface="+mn-lt"/>
            </a:endParaRPr>
          </a:p>
          <a:p>
            <a:pPr marL="285750" indent="-285750" algn="just">
              <a:buFont typeface="Arial"/>
              <a:buChar char="•"/>
            </a:pPr>
            <a:r>
              <a:rPr lang="en-US" sz="1600" err="1">
                <a:latin typeface="Arial"/>
                <a:ea typeface="+mn-lt"/>
                <a:cs typeface="+mn-lt"/>
              </a:rPr>
              <a:t>Hyansu</a:t>
            </a:r>
            <a:r>
              <a:rPr lang="en-US" sz="1600">
                <a:latin typeface="Arial"/>
                <a:ea typeface="+mn-lt"/>
                <a:cs typeface="+mn-lt"/>
              </a:rPr>
              <a:t> Bae , </a:t>
            </a:r>
            <a:r>
              <a:rPr lang="en-US" sz="1600" err="1">
                <a:latin typeface="Arial"/>
                <a:ea typeface="+mn-lt"/>
                <a:cs typeface="+mn-lt"/>
              </a:rPr>
              <a:t>Gidong</a:t>
            </a:r>
            <a:r>
              <a:rPr lang="en-US" sz="1600">
                <a:latin typeface="Arial"/>
                <a:ea typeface="+mn-lt"/>
                <a:cs typeface="+mn-lt"/>
              </a:rPr>
              <a:t> Kim ,  </a:t>
            </a:r>
            <a:r>
              <a:rPr lang="en-US" sz="1600" err="1">
                <a:latin typeface="Arial"/>
                <a:ea typeface="+mn-lt"/>
                <a:cs typeface="+mn-lt"/>
              </a:rPr>
              <a:t>Jonguk</a:t>
            </a:r>
            <a:r>
              <a:rPr lang="en-US" sz="1600">
                <a:latin typeface="Arial"/>
                <a:ea typeface="+mn-lt"/>
                <a:cs typeface="+mn-lt"/>
              </a:rPr>
              <a:t> Kim , </a:t>
            </a:r>
            <a:r>
              <a:rPr lang="en-US" sz="1600" err="1">
                <a:latin typeface="Arial"/>
                <a:ea typeface="+mn-lt"/>
                <a:cs typeface="+mn-lt"/>
              </a:rPr>
              <a:t>Dianwei</a:t>
            </a:r>
            <a:r>
              <a:rPr lang="en-US" sz="1600">
                <a:latin typeface="Arial"/>
                <a:ea typeface="+mn-lt"/>
                <a:cs typeface="+mn-lt"/>
              </a:rPr>
              <a:t> Qian 4 and </a:t>
            </a:r>
            <a:r>
              <a:rPr lang="en-US" sz="1600" err="1">
                <a:latin typeface="Arial"/>
                <a:ea typeface="+mn-lt"/>
                <a:cs typeface="+mn-lt"/>
              </a:rPr>
              <a:t>Sukgyu</a:t>
            </a:r>
            <a:r>
              <a:rPr lang="en-US" sz="1600">
                <a:latin typeface="Arial"/>
                <a:ea typeface="+mn-lt"/>
                <a:cs typeface="+mn-lt"/>
              </a:rPr>
              <a:t> Lee , “Multi-Robot Path Planning Method  Using Reinforcement Learning”, Multidisciplinary Digital Publishing Institute, Vol 3,No 4, May 2019.</a:t>
            </a:r>
            <a:endParaRPr lang="en-US" sz="1600">
              <a:latin typeface="Arial"/>
              <a:cs typeface="Calibri" panose="020F0502020204030204"/>
            </a:endParaRPr>
          </a:p>
          <a:p>
            <a:pPr algn="just"/>
            <a:endParaRPr lang="en-US" sz="1600">
              <a:latin typeface="Arial"/>
              <a:ea typeface="+mn-lt"/>
              <a:cs typeface="+mn-lt"/>
            </a:endParaRPr>
          </a:p>
          <a:p>
            <a:pPr marL="285750" indent="-285750" algn="just">
              <a:buFont typeface="Arial"/>
              <a:buChar char="•"/>
            </a:pPr>
            <a:r>
              <a:rPr lang="en-US" sz="1600">
                <a:latin typeface="Arial"/>
                <a:ea typeface="+mn-lt"/>
                <a:cs typeface="+mn-lt"/>
              </a:rPr>
              <a:t>Jing </a:t>
            </a:r>
            <a:r>
              <a:rPr lang="en-US" sz="1600" err="1">
                <a:latin typeface="Arial"/>
                <a:ea typeface="+mn-lt"/>
                <a:cs typeface="+mn-lt"/>
              </a:rPr>
              <a:t>Xin,Huan</a:t>
            </a:r>
            <a:r>
              <a:rPr lang="en-US" sz="1600">
                <a:latin typeface="Arial"/>
                <a:ea typeface="+mn-lt"/>
                <a:cs typeface="+mn-lt"/>
              </a:rPr>
              <a:t> </a:t>
            </a:r>
            <a:r>
              <a:rPr lang="en-US" sz="1600" err="1">
                <a:latin typeface="Arial"/>
                <a:ea typeface="+mn-lt"/>
                <a:cs typeface="+mn-lt"/>
              </a:rPr>
              <a:t>Zhao,Ding</a:t>
            </a:r>
            <a:r>
              <a:rPr lang="en-US" sz="1600">
                <a:latin typeface="Arial"/>
                <a:ea typeface="+mn-lt"/>
                <a:cs typeface="+mn-lt"/>
              </a:rPr>
              <a:t> </a:t>
            </a:r>
            <a:r>
              <a:rPr lang="en-US" sz="1600" err="1">
                <a:latin typeface="Arial"/>
                <a:ea typeface="+mn-lt"/>
                <a:cs typeface="+mn-lt"/>
              </a:rPr>
              <a:t>Liu,”Application</a:t>
            </a:r>
            <a:r>
              <a:rPr lang="en-US" sz="1600">
                <a:latin typeface="Arial"/>
                <a:ea typeface="+mn-lt"/>
                <a:cs typeface="+mn-lt"/>
              </a:rPr>
              <a:t> of Deep Reinforcement Learning in Mobile Robot Path Planning”, </a:t>
            </a:r>
            <a:r>
              <a:rPr lang="en-US" sz="1600" err="1">
                <a:latin typeface="Arial"/>
                <a:ea typeface="+mn-lt"/>
                <a:cs typeface="+mn-lt"/>
              </a:rPr>
              <a:t>Ieee</a:t>
            </a:r>
            <a:r>
              <a:rPr lang="en-US" sz="1600">
                <a:latin typeface="Arial"/>
                <a:ea typeface="+mn-lt"/>
                <a:cs typeface="+mn-lt"/>
              </a:rPr>
              <a:t> robotics and automation letters, Vol 2, No 3 , January  2019.</a:t>
            </a:r>
            <a:endParaRPr lang="en-US" sz="1600">
              <a:latin typeface="Arial"/>
              <a:cs typeface="Calibri"/>
            </a:endParaRPr>
          </a:p>
          <a:p>
            <a:pPr algn="just"/>
            <a:endParaRPr lang="en-US" sz="1600">
              <a:latin typeface="Arial"/>
              <a:cs typeface="Calibri"/>
            </a:endParaRPr>
          </a:p>
        </p:txBody>
      </p:sp>
    </p:spTree>
    <p:extLst>
      <p:ext uri="{BB962C8B-B14F-4D97-AF65-F5344CB8AC3E}">
        <p14:creationId xmlns:p14="http://schemas.microsoft.com/office/powerpoint/2010/main" val="3140519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7DF196-CF96-C723-508E-53C283807C07}"/>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a:extLst>
              <a:ext uri="{FF2B5EF4-FFF2-40B4-BE49-F238E27FC236}">
                <a16:creationId xmlns:a16="http://schemas.microsoft.com/office/drawing/2014/main" id="{3AF61A86-9F88-EA5A-2840-C60B32CB87B2}"/>
              </a:ext>
            </a:extLst>
          </p:cNvPr>
          <p:cNvSpPr txBox="1">
            <a:spLocks/>
          </p:cNvSpPr>
          <p:nvPr/>
        </p:nvSpPr>
        <p:spPr>
          <a:xfrm>
            <a:off x="3731234" y="2245112"/>
            <a:ext cx="4273605" cy="11880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3200" b="1">
                <a:latin typeface="Arial"/>
                <a:cs typeface="Calibri" panose="020F0502020204030204"/>
              </a:rPr>
              <a:t>END OF PRESENTATION</a:t>
            </a:r>
            <a:endParaRPr lang="en-US"/>
          </a:p>
        </p:txBody>
      </p:sp>
    </p:spTree>
    <p:extLst>
      <p:ext uri="{BB962C8B-B14F-4D97-AF65-F5344CB8AC3E}">
        <p14:creationId xmlns:p14="http://schemas.microsoft.com/office/powerpoint/2010/main" val="3076140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0FF529-74EF-32B7-FB14-0B44A606D95A}"/>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AB91DE6-8BB9-5C50-56DF-1EF9068EDED7}"/>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3</a:t>
            </a:r>
          </a:p>
        </p:txBody>
      </p:sp>
      <p:sp>
        <p:nvSpPr>
          <p:cNvPr id="4" name="Subtitle 2">
            <a:extLst>
              <a:ext uri="{FF2B5EF4-FFF2-40B4-BE49-F238E27FC236}">
                <a16:creationId xmlns:a16="http://schemas.microsoft.com/office/drawing/2014/main" id="{7F1D6DE7-2766-41F6-73CE-D77A20FD34A5}"/>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MOTIVATION</a:t>
            </a:r>
            <a:endParaRPr lang="en-US">
              <a:latin typeface="Arial"/>
              <a:cs typeface="Arial"/>
            </a:endParaRPr>
          </a:p>
        </p:txBody>
      </p:sp>
      <p:sp>
        <p:nvSpPr>
          <p:cNvPr id="2" name="TextBox 1">
            <a:extLst>
              <a:ext uri="{FF2B5EF4-FFF2-40B4-BE49-F238E27FC236}">
                <a16:creationId xmlns:a16="http://schemas.microsoft.com/office/drawing/2014/main" id="{2A530BB3-90B9-02E7-1E53-CA6C142EB632}"/>
              </a:ext>
            </a:extLst>
          </p:cNvPr>
          <p:cNvSpPr txBox="1"/>
          <p:nvPr/>
        </p:nvSpPr>
        <p:spPr>
          <a:xfrm>
            <a:off x="896472" y="1488141"/>
            <a:ext cx="1014804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latin typeface="Arial"/>
              <a:cs typeface="Arial"/>
            </a:endParaRPr>
          </a:p>
          <a:p>
            <a:pPr marL="285750" indent="-285750" algn="just">
              <a:buFont typeface="Arial"/>
              <a:buChar char="•"/>
            </a:pPr>
            <a:endParaRPr lang="en-US">
              <a:latin typeface="Arial"/>
              <a:cs typeface="Arial"/>
            </a:endParaRPr>
          </a:p>
          <a:p>
            <a:pPr marL="285750" indent="-285750" algn="just">
              <a:buFont typeface="Arial"/>
              <a:buChar char="•"/>
            </a:pPr>
            <a:r>
              <a:rPr lang="en-US">
                <a:latin typeface="Arial"/>
                <a:cs typeface="Arial"/>
              </a:rPr>
              <a:t>A learning based approach, can be used to navigate and map an unknown environment and trace the best possible path between any two points.</a:t>
            </a:r>
            <a:endParaRPr lang="en-US">
              <a:ea typeface="Calibri"/>
              <a:cs typeface="Calibri"/>
            </a:endParaRPr>
          </a:p>
          <a:p>
            <a:pPr marL="285750" indent="-285750" algn="just">
              <a:buFont typeface="Arial"/>
              <a:buChar char="•"/>
            </a:pPr>
            <a:endParaRPr lang="en-US">
              <a:latin typeface="Arial"/>
              <a:ea typeface="Calibri" panose="020F0502020204030204"/>
              <a:cs typeface="Arial"/>
            </a:endParaRPr>
          </a:p>
          <a:p>
            <a:pPr marL="285750" indent="-285750" algn="just">
              <a:buFont typeface="Arial"/>
              <a:buChar char="•"/>
            </a:pPr>
            <a:r>
              <a:rPr lang="en-US">
                <a:latin typeface="Arial"/>
                <a:ea typeface="Calibri" panose="020F0502020204030204"/>
                <a:cs typeface="Arial"/>
              </a:rPr>
              <a:t>Stereo camera based depth mapping would be better suited to identify any type of obstacle.</a:t>
            </a:r>
          </a:p>
          <a:p>
            <a:pPr marL="285750" indent="-285750" algn="just">
              <a:buFont typeface="Arial"/>
              <a:buChar char="•"/>
            </a:pPr>
            <a:endParaRPr lang="en-US">
              <a:latin typeface="Arial"/>
              <a:ea typeface="Calibri" panose="020F0502020204030204"/>
              <a:cs typeface="Arial"/>
            </a:endParaRPr>
          </a:p>
          <a:p>
            <a:pPr marL="285750" indent="-285750" algn="just">
              <a:buFont typeface="Arial"/>
              <a:buChar char="•"/>
            </a:pPr>
            <a:r>
              <a:rPr lang="en-US">
                <a:latin typeface="Arial"/>
                <a:ea typeface="Calibri" panose="020F0502020204030204"/>
                <a:cs typeface="Arial"/>
              </a:rPr>
              <a:t>Current methods are limited by their inability to adapt to new environments and varying obstacles.</a:t>
            </a:r>
          </a:p>
          <a:p>
            <a:pPr marL="285750" indent="-285750" algn="just">
              <a:buFont typeface="Arial"/>
              <a:buChar char="•"/>
            </a:pPr>
            <a:endParaRPr lang="en-US">
              <a:latin typeface="Arial"/>
              <a:ea typeface="Calibri" panose="020F0502020204030204"/>
              <a:cs typeface="Arial"/>
            </a:endParaRPr>
          </a:p>
        </p:txBody>
      </p:sp>
    </p:spTree>
    <p:extLst>
      <p:ext uri="{BB962C8B-B14F-4D97-AF65-F5344CB8AC3E}">
        <p14:creationId xmlns:p14="http://schemas.microsoft.com/office/powerpoint/2010/main" val="1325797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757F17-97AD-C74A-E80C-823C66A3401B}"/>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A021558E-C4CD-5E27-601D-AA8FA0330760}"/>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4</a:t>
            </a:r>
            <a:endParaRPr lang="en-US">
              <a:latin typeface="Arial"/>
              <a:cs typeface="Arial"/>
            </a:endParaRPr>
          </a:p>
        </p:txBody>
      </p:sp>
      <p:sp>
        <p:nvSpPr>
          <p:cNvPr id="4" name="Subtitle 2">
            <a:extLst>
              <a:ext uri="{FF2B5EF4-FFF2-40B4-BE49-F238E27FC236}">
                <a16:creationId xmlns:a16="http://schemas.microsoft.com/office/drawing/2014/main" id="{D3D03E14-2F4F-1B12-40CC-B47471231307}"/>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OBJECTIVES</a:t>
            </a:r>
            <a:endParaRPr lang="en-US">
              <a:latin typeface="Arial"/>
              <a:cs typeface="Arial"/>
            </a:endParaRPr>
          </a:p>
        </p:txBody>
      </p:sp>
      <p:sp>
        <p:nvSpPr>
          <p:cNvPr id="2" name="TextBox 1">
            <a:extLst>
              <a:ext uri="{FF2B5EF4-FFF2-40B4-BE49-F238E27FC236}">
                <a16:creationId xmlns:a16="http://schemas.microsoft.com/office/drawing/2014/main" id="{45A63F03-405E-AA1D-8595-1325CF170BD4}"/>
              </a:ext>
            </a:extLst>
          </p:cNvPr>
          <p:cNvSpPr txBox="1"/>
          <p:nvPr/>
        </p:nvSpPr>
        <p:spPr>
          <a:xfrm>
            <a:off x="923059" y="1563832"/>
            <a:ext cx="1037185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latin typeface="Arial"/>
              <a:ea typeface="Calibri"/>
              <a:cs typeface="Calibri"/>
            </a:endParaRPr>
          </a:p>
          <a:p>
            <a:pPr marL="285750" indent="-285750" algn="just">
              <a:buFont typeface="Arial"/>
              <a:buChar char="•"/>
            </a:pPr>
            <a:r>
              <a:rPr lang="en-US">
                <a:latin typeface="Arial"/>
                <a:ea typeface="Calibri"/>
                <a:cs typeface="Calibri"/>
              </a:rPr>
              <a:t>To develop a path finding algorithm that finds the best possible path between two paths in an unknown garden environment.</a:t>
            </a:r>
          </a:p>
          <a:p>
            <a:pPr marL="285750" indent="-285750" algn="just">
              <a:buFont typeface="Arial"/>
              <a:buChar char="•"/>
            </a:pPr>
            <a:endParaRPr lang="en-US">
              <a:latin typeface="Arial"/>
              <a:ea typeface="Calibri"/>
              <a:cs typeface="Calibri"/>
            </a:endParaRPr>
          </a:p>
          <a:p>
            <a:pPr marL="285750" indent="-285750" algn="just">
              <a:buFont typeface="Arial"/>
              <a:buChar char="•"/>
            </a:pPr>
            <a:r>
              <a:rPr lang="en-US">
                <a:latin typeface="Arial"/>
                <a:ea typeface="Calibri"/>
                <a:cs typeface="Calibri"/>
              </a:rPr>
              <a:t>To perform hardware implementation of reinforcement learning based obstacle mapping and analyze its performance.</a:t>
            </a:r>
          </a:p>
          <a:p>
            <a:pPr marL="285750" indent="-285750" algn="just">
              <a:buFont typeface="Arial"/>
              <a:buChar char="•"/>
            </a:pPr>
            <a:endParaRPr lang="en-US">
              <a:latin typeface="Arial"/>
              <a:ea typeface="Calibri"/>
              <a:cs typeface="Calibri"/>
            </a:endParaRPr>
          </a:p>
          <a:p>
            <a:pPr marL="285750" indent="-285750" algn="just">
              <a:buFont typeface="Arial"/>
              <a:buChar char="•"/>
            </a:pPr>
            <a:r>
              <a:rPr lang="en-US">
                <a:latin typeface="Arial"/>
                <a:ea typeface="Calibri"/>
                <a:cs typeface="Calibri"/>
              </a:rPr>
              <a:t>To perform detection of plant species using deep learning.</a:t>
            </a:r>
          </a:p>
          <a:p>
            <a:pPr marL="285750" indent="-285750" algn="just">
              <a:buFont typeface="Arial"/>
              <a:buChar char="•"/>
            </a:pPr>
            <a:endParaRPr lang="en-US">
              <a:latin typeface="Arial"/>
              <a:ea typeface="Calibri"/>
              <a:cs typeface="Calibri"/>
            </a:endParaRPr>
          </a:p>
          <a:p>
            <a:pPr marL="285750" indent="-285750" algn="just">
              <a:buFont typeface="Arial"/>
              <a:buChar char="•"/>
            </a:pPr>
            <a:r>
              <a:rPr lang="en-US">
                <a:latin typeface="Arial"/>
                <a:ea typeface="Calibri"/>
                <a:cs typeface="Calibri"/>
              </a:rPr>
              <a:t>To develop an algorithm to explore all possible paths and determine the most efficient one.</a:t>
            </a:r>
            <a:br>
              <a:rPr lang="en-US">
                <a:latin typeface="Arial"/>
                <a:ea typeface="Calibri"/>
                <a:cs typeface="Calibri"/>
              </a:rPr>
            </a:br>
            <a:endParaRPr lang="en-US">
              <a:latin typeface="Arial"/>
              <a:ea typeface="Calibri"/>
              <a:cs typeface="Calibri"/>
            </a:endParaRPr>
          </a:p>
          <a:p>
            <a:pPr marL="285750" indent="-285750" algn="just">
              <a:buFont typeface="Arial"/>
              <a:buChar char="•"/>
            </a:pPr>
            <a:r>
              <a:rPr lang="en-US">
                <a:latin typeface="Arial"/>
                <a:ea typeface="Calibri"/>
                <a:cs typeface="Calibri"/>
              </a:rPr>
              <a:t>To ensure that the robot avoids all obstacles and unnecessary detours.</a:t>
            </a:r>
          </a:p>
        </p:txBody>
      </p:sp>
    </p:spTree>
    <p:extLst>
      <p:ext uri="{BB962C8B-B14F-4D97-AF65-F5344CB8AC3E}">
        <p14:creationId xmlns:p14="http://schemas.microsoft.com/office/powerpoint/2010/main" val="1109447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2E7F50-6B02-EA6D-23FC-C2E94E2AB68D}"/>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5880CBBB-3D7C-03D7-0648-16811BCCF089}"/>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5</a:t>
            </a:r>
          </a:p>
        </p:txBody>
      </p:sp>
      <p:sp>
        <p:nvSpPr>
          <p:cNvPr id="4" name="Subtitle 2">
            <a:extLst>
              <a:ext uri="{FF2B5EF4-FFF2-40B4-BE49-F238E27FC236}">
                <a16:creationId xmlns:a16="http://schemas.microsoft.com/office/drawing/2014/main" id="{5AE95DB6-9F97-A754-A3FF-695219DA3706}"/>
              </a:ext>
            </a:extLst>
          </p:cNvPr>
          <p:cNvSpPr txBox="1">
            <a:spLocks/>
          </p:cNvSpPr>
          <p:nvPr/>
        </p:nvSpPr>
        <p:spPr>
          <a:xfrm>
            <a:off x="946470" y="898912"/>
            <a:ext cx="48451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LITERATURE SURVEY</a:t>
            </a:r>
            <a:endParaRPr lang="en-US" sz="3200">
              <a:latin typeface="Arial"/>
              <a:cs typeface="Arial"/>
            </a:endParaRPr>
          </a:p>
        </p:txBody>
      </p:sp>
      <p:graphicFrame>
        <p:nvGraphicFramePr>
          <p:cNvPr id="10" name="Table 9">
            <a:extLst>
              <a:ext uri="{FF2B5EF4-FFF2-40B4-BE49-F238E27FC236}">
                <a16:creationId xmlns:a16="http://schemas.microsoft.com/office/drawing/2014/main" id="{987BEC96-FA27-414C-ABA8-C9DD6FC0FDEB}"/>
              </a:ext>
            </a:extLst>
          </p:cNvPr>
          <p:cNvGraphicFramePr>
            <a:graphicFrameLocks noGrp="1"/>
          </p:cNvGraphicFramePr>
          <p:nvPr>
            <p:extLst>
              <p:ext uri="{D42A27DB-BD31-4B8C-83A1-F6EECF244321}">
                <p14:modId xmlns:p14="http://schemas.microsoft.com/office/powerpoint/2010/main" val="3934166877"/>
              </p:ext>
            </p:extLst>
          </p:nvPr>
        </p:nvGraphicFramePr>
        <p:xfrm>
          <a:off x="941387" y="1691640"/>
          <a:ext cx="10366654" cy="4417995"/>
        </p:xfrm>
        <a:graphic>
          <a:graphicData uri="http://schemas.openxmlformats.org/drawingml/2006/table">
            <a:tbl>
              <a:tblPr firstRow="1" bandRow="1">
                <a:tableStyleId>{5940675A-B579-460E-94D1-54222C63F5DA}</a:tableStyleId>
              </a:tblPr>
              <a:tblGrid>
                <a:gridCol w="1840831">
                  <a:extLst>
                    <a:ext uri="{9D8B030D-6E8A-4147-A177-3AD203B41FA5}">
                      <a16:colId xmlns:a16="http://schemas.microsoft.com/office/drawing/2014/main" val="855249111"/>
                    </a:ext>
                  </a:extLst>
                </a:gridCol>
                <a:gridCol w="1892858">
                  <a:extLst>
                    <a:ext uri="{9D8B030D-6E8A-4147-A177-3AD203B41FA5}">
                      <a16:colId xmlns:a16="http://schemas.microsoft.com/office/drawing/2014/main" val="1902986330"/>
                    </a:ext>
                  </a:extLst>
                </a:gridCol>
                <a:gridCol w="1775460">
                  <a:extLst>
                    <a:ext uri="{9D8B030D-6E8A-4147-A177-3AD203B41FA5}">
                      <a16:colId xmlns:a16="http://schemas.microsoft.com/office/drawing/2014/main" val="3601019445"/>
                    </a:ext>
                  </a:extLst>
                </a:gridCol>
                <a:gridCol w="1809947">
                  <a:extLst>
                    <a:ext uri="{9D8B030D-6E8A-4147-A177-3AD203B41FA5}">
                      <a16:colId xmlns:a16="http://schemas.microsoft.com/office/drawing/2014/main" val="3656980341"/>
                    </a:ext>
                  </a:extLst>
                </a:gridCol>
                <a:gridCol w="3047558">
                  <a:extLst>
                    <a:ext uri="{9D8B030D-6E8A-4147-A177-3AD203B41FA5}">
                      <a16:colId xmlns:a16="http://schemas.microsoft.com/office/drawing/2014/main" val="4095063591"/>
                    </a:ext>
                  </a:extLst>
                </a:gridCol>
              </a:tblGrid>
              <a:tr h="460900">
                <a:tc>
                  <a:txBody>
                    <a:bodyPr/>
                    <a:lstStyle/>
                    <a:p>
                      <a:pPr fontAlgn="base"/>
                      <a:r>
                        <a:rPr lang="en-US" sz="1800">
                          <a:effectLst/>
                        </a:rPr>
                        <a:t>AUTHOR NAME​</a:t>
                      </a:r>
                      <a:endParaRPr lang="en-US">
                        <a:effectLst/>
                      </a:endParaRPr>
                    </a:p>
                  </a:txBody>
                  <a:tcPr/>
                </a:tc>
                <a:tc>
                  <a:txBody>
                    <a:bodyPr/>
                    <a:lstStyle/>
                    <a:p>
                      <a:pPr fontAlgn="base"/>
                      <a:r>
                        <a:rPr lang="en-US" sz="1800">
                          <a:effectLst/>
                        </a:rPr>
                        <a:t>TITLE​</a:t>
                      </a:r>
                      <a:endParaRPr lang="en-US">
                        <a:effectLst/>
                      </a:endParaRPr>
                    </a:p>
                  </a:txBody>
                  <a:tcPr/>
                </a:tc>
                <a:tc>
                  <a:txBody>
                    <a:bodyPr/>
                    <a:lstStyle/>
                    <a:p>
                      <a:pPr fontAlgn="base"/>
                      <a:r>
                        <a:rPr lang="en-US" sz="1800">
                          <a:effectLst/>
                        </a:rPr>
                        <a:t>YEAR OF PUBLICATION​</a:t>
                      </a:r>
                      <a:endParaRPr lang="en-US">
                        <a:effectLst/>
                      </a:endParaRPr>
                    </a:p>
                  </a:txBody>
                  <a:tcPr/>
                </a:tc>
                <a:tc>
                  <a:txBody>
                    <a:bodyPr/>
                    <a:lstStyle/>
                    <a:p>
                      <a:pPr fontAlgn="base"/>
                      <a:r>
                        <a:rPr lang="en-US" sz="1800">
                          <a:effectLst/>
                        </a:rPr>
                        <a:t>JOURNAL​</a:t>
                      </a:r>
                      <a:endParaRPr lang="en-US">
                        <a:effectLst/>
                      </a:endParaRPr>
                    </a:p>
                  </a:txBody>
                  <a:tcPr/>
                </a:tc>
                <a:tc>
                  <a:txBody>
                    <a:bodyPr/>
                    <a:lstStyle/>
                    <a:p>
                      <a:pPr fontAlgn="base"/>
                      <a:r>
                        <a:rPr lang="en-US" sz="1800">
                          <a:effectLst/>
                        </a:rPr>
                        <a:t>DESCRIPTION​</a:t>
                      </a:r>
                      <a:endParaRPr lang="en-US">
                        <a:effectLst/>
                      </a:endParaRPr>
                    </a:p>
                  </a:txBody>
                  <a:tcPr/>
                </a:tc>
                <a:extLst>
                  <a:ext uri="{0D108BD9-81ED-4DB2-BD59-A6C34878D82A}">
                    <a16:rowId xmlns:a16="http://schemas.microsoft.com/office/drawing/2014/main" val="1784869980"/>
                  </a:ext>
                </a:extLst>
              </a:tr>
              <a:tr h="3777915">
                <a:tc>
                  <a:txBody>
                    <a:bodyPr/>
                    <a:lstStyle/>
                    <a:p>
                      <a:pPr lvl="0">
                        <a:buNone/>
                      </a:pPr>
                      <a:r>
                        <a:rPr lang="en-US" sz="1800" b="0" i="0" u="none" strike="noStrike" noProof="0" err="1">
                          <a:effectLst/>
                        </a:rPr>
                        <a:t>Qingbiao</a:t>
                      </a:r>
                      <a:r>
                        <a:rPr lang="en-US" sz="1800" b="0" i="0" u="none" strike="noStrike" noProof="0">
                          <a:effectLst/>
                        </a:rPr>
                        <a:t> Li , Fernando Gama , Alejandro Ribeiro , Amanda Prorok</a:t>
                      </a:r>
                      <a:endParaRPr lang="en-US"/>
                    </a:p>
                  </a:txBody>
                  <a:tcPr/>
                </a:tc>
                <a:tc>
                  <a:txBody>
                    <a:bodyPr/>
                    <a:lstStyle/>
                    <a:p>
                      <a:pPr lvl="0">
                        <a:buNone/>
                      </a:pPr>
                      <a:r>
                        <a:rPr lang="en-US" sz="1800" b="0" i="0" u="none" strike="noStrike" noProof="0">
                          <a:effectLst/>
                        </a:rPr>
                        <a:t>Graph Neural Networks for Decentralized Multi-Robot Path Planning</a:t>
                      </a:r>
                      <a:endParaRPr lang="en-US"/>
                    </a:p>
                    <a:p>
                      <a:pPr fontAlgn="base"/>
                      <a:r>
                        <a:rPr lang="en-US" sz="1800">
                          <a:effectLst/>
                        </a:rPr>
                        <a:t>​</a:t>
                      </a:r>
                      <a:endParaRPr lang="en-US">
                        <a:effectLst/>
                      </a:endParaRPr>
                    </a:p>
                  </a:txBody>
                  <a:tcPr/>
                </a:tc>
                <a:tc>
                  <a:txBody>
                    <a:bodyPr/>
                    <a:lstStyle/>
                    <a:p>
                      <a:pPr lvl="0">
                        <a:buNone/>
                      </a:pPr>
                      <a:r>
                        <a:rPr lang="en-US" sz="1800" b="0" i="0" u="none" strike="noStrike" noProof="0">
                          <a:effectLst/>
                          <a:latin typeface="Calibri"/>
                        </a:rPr>
                        <a:t>2020</a:t>
                      </a:r>
                      <a:endParaRPr lang="en-US"/>
                    </a:p>
                  </a:txBody>
                  <a:tcPr/>
                </a:tc>
                <a:tc>
                  <a:txBody>
                    <a:bodyPr/>
                    <a:lstStyle/>
                    <a:p>
                      <a:pPr lvl="0">
                        <a:buNone/>
                      </a:pPr>
                      <a:r>
                        <a:rPr lang="en-US" sz="1800" b="0" i="0" u="none" strike="noStrike" noProof="0">
                          <a:effectLst/>
                        </a:rPr>
                        <a:t>IEEE/RSJ International Conference on Intelligent Robots and Systems </a:t>
                      </a:r>
                      <a:endParaRPr lang="en-US"/>
                    </a:p>
                  </a:txBody>
                  <a:tcPr/>
                </a:tc>
                <a:tc>
                  <a:txBody>
                    <a:bodyPr/>
                    <a:lstStyle/>
                    <a:p>
                      <a:pPr marL="285750" lvl="0" indent="-285750" algn="l" fontAlgn="auto">
                        <a:lnSpc>
                          <a:spcPct val="100000"/>
                        </a:lnSpc>
                        <a:spcBef>
                          <a:spcPts val="0"/>
                        </a:spcBef>
                        <a:spcAft>
                          <a:spcPts val="0"/>
                        </a:spcAft>
                        <a:buFont typeface="Arial"/>
                        <a:buChar char="•"/>
                      </a:pPr>
                      <a:r>
                        <a:rPr lang="en-US" sz="1800">
                          <a:effectLst/>
                        </a:rPr>
                        <a:t>​</a:t>
                      </a:r>
                      <a:r>
                        <a:rPr lang="en-US" sz="1800" b="0" i="0" u="none" strike="noStrike" noProof="0">
                          <a:effectLst/>
                          <a:latin typeface="Calibri"/>
                        </a:rPr>
                        <a:t>This  paper proposed a convolutional neural network (CNN) that extracts adequate features from local observations.</a:t>
                      </a:r>
                      <a:endParaRPr lang="en-US"/>
                    </a:p>
                    <a:p>
                      <a:pPr marL="285750" lvl="0" indent="-285750" algn="l">
                        <a:lnSpc>
                          <a:spcPct val="100000"/>
                        </a:lnSpc>
                        <a:spcBef>
                          <a:spcPts val="0"/>
                        </a:spcBef>
                        <a:spcAft>
                          <a:spcPts val="0"/>
                        </a:spcAft>
                        <a:buFont typeface="Arial"/>
                        <a:buChar char="•"/>
                      </a:pPr>
                      <a:r>
                        <a:rPr lang="en-US" sz="1800" b="0" i="0" u="none" strike="noStrike" noProof="0">
                          <a:effectLst/>
                          <a:latin typeface="Calibri"/>
                        </a:rPr>
                        <a:t>A graph neural network (GNN) that communicates these features among robots.</a:t>
                      </a:r>
                      <a:endParaRPr lang="en-US"/>
                    </a:p>
                    <a:p>
                      <a:pPr marL="285750" lvl="0" indent="-285750">
                        <a:buFont typeface="Arial"/>
                        <a:buChar char="•"/>
                      </a:pPr>
                      <a:r>
                        <a:rPr lang="en-US" sz="1800" b="0" i="0" u="none" strike="noStrike" noProof="0">
                          <a:effectLst/>
                          <a:latin typeface="Calibri"/>
                        </a:rPr>
                        <a:t>Model is trained to  imitate an expert algorithm and evaluate the  method in simulations</a:t>
                      </a:r>
                      <a:endParaRPr lang="en-US" sz="1800">
                        <a:effectLst/>
                      </a:endParaRPr>
                    </a:p>
                  </a:txBody>
                  <a:tcPr/>
                </a:tc>
                <a:extLst>
                  <a:ext uri="{0D108BD9-81ED-4DB2-BD59-A6C34878D82A}">
                    <a16:rowId xmlns:a16="http://schemas.microsoft.com/office/drawing/2014/main" val="2196657780"/>
                  </a:ext>
                </a:extLst>
              </a:tr>
            </a:tbl>
          </a:graphicData>
        </a:graphic>
      </p:graphicFrame>
    </p:spTree>
    <p:extLst>
      <p:ext uri="{BB962C8B-B14F-4D97-AF65-F5344CB8AC3E}">
        <p14:creationId xmlns:p14="http://schemas.microsoft.com/office/powerpoint/2010/main" val="1082309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C56308-60BE-EDB9-831B-3F98159960B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5E8661FA-C5F8-E9E6-1D8D-D1A2EC7092EC}"/>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6</a:t>
            </a:r>
          </a:p>
        </p:txBody>
      </p:sp>
      <p:sp>
        <p:nvSpPr>
          <p:cNvPr id="6" name="Subtitle 2">
            <a:extLst>
              <a:ext uri="{FF2B5EF4-FFF2-40B4-BE49-F238E27FC236}">
                <a16:creationId xmlns:a16="http://schemas.microsoft.com/office/drawing/2014/main" id="{73C8D3BF-FF7F-DDCD-81E2-544302309DE2}"/>
              </a:ext>
            </a:extLst>
          </p:cNvPr>
          <p:cNvSpPr txBox="1">
            <a:spLocks/>
          </p:cNvSpPr>
          <p:nvPr/>
        </p:nvSpPr>
        <p:spPr>
          <a:xfrm>
            <a:off x="946470" y="898912"/>
            <a:ext cx="476255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LITERATURE SURVEY</a:t>
            </a:r>
            <a:endParaRPr lang="en-US" sz="3200">
              <a:latin typeface="Arial"/>
              <a:cs typeface="Arial"/>
            </a:endParaRPr>
          </a:p>
        </p:txBody>
      </p:sp>
      <p:graphicFrame>
        <p:nvGraphicFramePr>
          <p:cNvPr id="2" name="Table 3">
            <a:extLst>
              <a:ext uri="{FF2B5EF4-FFF2-40B4-BE49-F238E27FC236}">
                <a16:creationId xmlns:a16="http://schemas.microsoft.com/office/drawing/2014/main" id="{709272CD-891C-163C-5EDF-EAB7DA9EE0A6}"/>
              </a:ext>
            </a:extLst>
          </p:cNvPr>
          <p:cNvGraphicFramePr>
            <a:graphicFrameLocks noGrp="1"/>
          </p:cNvGraphicFramePr>
          <p:nvPr>
            <p:extLst>
              <p:ext uri="{D42A27DB-BD31-4B8C-83A1-F6EECF244321}">
                <p14:modId xmlns:p14="http://schemas.microsoft.com/office/powerpoint/2010/main" val="2805539640"/>
              </p:ext>
            </p:extLst>
          </p:nvPr>
        </p:nvGraphicFramePr>
        <p:xfrm>
          <a:off x="919413" y="1758616"/>
          <a:ext cx="10358332" cy="3474720"/>
        </p:xfrm>
        <a:graphic>
          <a:graphicData uri="http://schemas.openxmlformats.org/drawingml/2006/table">
            <a:tbl>
              <a:tblPr firstRow="1" bandRow="1">
                <a:tableStyleId>{5940675A-B579-460E-94D1-54222C63F5DA}</a:tableStyleId>
              </a:tblPr>
              <a:tblGrid>
                <a:gridCol w="1866900">
                  <a:extLst>
                    <a:ext uri="{9D8B030D-6E8A-4147-A177-3AD203B41FA5}">
                      <a16:colId xmlns:a16="http://schemas.microsoft.com/office/drawing/2014/main" val="1445812120"/>
                    </a:ext>
                  </a:extLst>
                </a:gridCol>
                <a:gridCol w="2110740">
                  <a:extLst>
                    <a:ext uri="{9D8B030D-6E8A-4147-A177-3AD203B41FA5}">
                      <a16:colId xmlns:a16="http://schemas.microsoft.com/office/drawing/2014/main" val="3216557593"/>
                    </a:ext>
                  </a:extLst>
                </a:gridCol>
                <a:gridCol w="1447800">
                  <a:extLst>
                    <a:ext uri="{9D8B030D-6E8A-4147-A177-3AD203B41FA5}">
                      <a16:colId xmlns:a16="http://schemas.microsoft.com/office/drawing/2014/main" val="1333191769"/>
                    </a:ext>
                  </a:extLst>
                </a:gridCol>
                <a:gridCol w="1511513">
                  <a:extLst>
                    <a:ext uri="{9D8B030D-6E8A-4147-A177-3AD203B41FA5}">
                      <a16:colId xmlns:a16="http://schemas.microsoft.com/office/drawing/2014/main" val="413819524"/>
                    </a:ext>
                  </a:extLst>
                </a:gridCol>
                <a:gridCol w="3421379">
                  <a:extLst>
                    <a:ext uri="{9D8B030D-6E8A-4147-A177-3AD203B41FA5}">
                      <a16:colId xmlns:a16="http://schemas.microsoft.com/office/drawing/2014/main" val="1513531665"/>
                    </a:ext>
                  </a:extLst>
                </a:gridCol>
              </a:tblGrid>
              <a:tr h="640080">
                <a:tc>
                  <a:txBody>
                    <a:bodyPr/>
                    <a:lstStyle/>
                    <a:p>
                      <a:pPr lvl="0">
                        <a:buNone/>
                      </a:pPr>
                      <a:r>
                        <a:rPr lang="en-US" sz="1800" b="0" i="0" u="none" strike="noStrike" noProof="0">
                          <a:latin typeface="Calibri"/>
                        </a:rPr>
                        <a:t>AUTHOR NAME</a:t>
                      </a:r>
                      <a:endParaRPr lang="en-US"/>
                    </a:p>
                  </a:txBody>
                  <a:tcPr/>
                </a:tc>
                <a:tc>
                  <a:txBody>
                    <a:bodyPr/>
                    <a:lstStyle/>
                    <a:p>
                      <a:r>
                        <a:rPr lang="en-US"/>
                        <a:t>TITLE</a:t>
                      </a:r>
                    </a:p>
                  </a:txBody>
                  <a:tcPr/>
                </a:tc>
                <a:tc>
                  <a:txBody>
                    <a:bodyPr/>
                    <a:lstStyle/>
                    <a:p>
                      <a:r>
                        <a:rPr lang="en-US"/>
                        <a:t>YEAR OF PUBLICATION</a:t>
                      </a:r>
                    </a:p>
                  </a:txBody>
                  <a:tcPr/>
                </a:tc>
                <a:tc>
                  <a:txBody>
                    <a:bodyPr/>
                    <a:lstStyle/>
                    <a:p>
                      <a:r>
                        <a:rPr lang="en-US"/>
                        <a:t>JOURNAL</a:t>
                      </a:r>
                    </a:p>
                  </a:txBody>
                  <a:tcPr/>
                </a:tc>
                <a:tc>
                  <a:txBody>
                    <a:bodyPr/>
                    <a:lstStyle/>
                    <a:p>
                      <a:r>
                        <a:rPr lang="en-US"/>
                        <a:t>DESCRIPTION</a:t>
                      </a:r>
                    </a:p>
                  </a:txBody>
                  <a:tcPr/>
                </a:tc>
                <a:extLst>
                  <a:ext uri="{0D108BD9-81ED-4DB2-BD59-A6C34878D82A}">
                    <a16:rowId xmlns:a16="http://schemas.microsoft.com/office/drawing/2014/main" val="3509171952"/>
                  </a:ext>
                </a:extLst>
              </a:tr>
              <a:tr h="370840">
                <a:tc>
                  <a:txBody>
                    <a:bodyPr/>
                    <a:lstStyle/>
                    <a:p>
                      <a:pPr lvl="0">
                        <a:buNone/>
                      </a:pPr>
                      <a:r>
                        <a:rPr lang="en-US" sz="1800" b="0" i="0" u="none" strike="noStrike" noProof="0">
                          <a:latin typeface="Calibri"/>
                        </a:rPr>
                        <a:t>Martin </a:t>
                      </a:r>
                      <a:r>
                        <a:rPr lang="en-US" sz="1800" b="0" i="0" u="none" strike="noStrike" noProof="0" err="1">
                          <a:latin typeface="Calibri"/>
                        </a:rPr>
                        <a:t>Gromniak</a:t>
                      </a:r>
                      <a:r>
                        <a:rPr lang="en-US" sz="1800" b="0" i="0" u="none" strike="noStrike" noProof="0">
                          <a:latin typeface="Calibri"/>
                        </a:rPr>
                        <a:t>,</a:t>
                      </a:r>
                    </a:p>
                    <a:p>
                      <a:pPr lvl="0">
                        <a:buNone/>
                      </a:pPr>
                      <a:r>
                        <a:rPr lang="en-US" sz="1800" b="0" i="0" u="none" strike="noStrike" noProof="0">
                          <a:latin typeface="Calibri"/>
                        </a:rPr>
                        <a:t>Jonas Stenzel</a:t>
                      </a:r>
                      <a:endParaRPr lang="en-US"/>
                    </a:p>
                  </a:txBody>
                  <a:tcPr/>
                </a:tc>
                <a:tc>
                  <a:txBody>
                    <a:bodyPr/>
                    <a:lstStyle/>
                    <a:p>
                      <a:pPr lvl="0" algn="l">
                        <a:lnSpc>
                          <a:spcPct val="100000"/>
                        </a:lnSpc>
                        <a:spcBef>
                          <a:spcPts val="0"/>
                        </a:spcBef>
                        <a:spcAft>
                          <a:spcPts val="0"/>
                        </a:spcAft>
                        <a:buNone/>
                      </a:pPr>
                      <a:r>
                        <a:rPr lang="en-US" i="0"/>
                        <a:t>Deep Reinforcement Learning for Mobile Robot Navigation</a:t>
                      </a:r>
                      <a:endParaRPr lang="en-US"/>
                    </a:p>
                    <a:p>
                      <a:pPr lvl="0">
                        <a:buNone/>
                      </a:pPr>
                      <a:endParaRPr lang="en-US"/>
                    </a:p>
                  </a:txBody>
                  <a:tcPr/>
                </a:tc>
                <a:tc>
                  <a:txBody>
                    <a:bodyPr/>
                    <a:lstStyle/>
                    <a:p>
                      <a:pPr lvl="0">
                        <a:buNone/>
                      </a:pPr>
                      <a:r>
                        <a:rPr lang="en-US" sz="1800" b="0" i="0" u="none" strike="noStrike" noProof="0">
                          <a:latin typeface="Calibri"/>
                        </a:rPr>
                        <a:t>2019</a:t>
                      </a:r>
                      <a:endParaRPr lang="en-US"/>
                    </a:p>
                  </a:txBody>
                  <a:tcPr/>
                </a:tc>
                <a:tc>
                  <a:txBody>
                    <a:bodyPr/>
                    <a:lstStyle/>
                    <a:p>
                      <a:pPr lvl="0">
                        <a:buNone/>
                      </a:pPr>
                      <a:r>
                        <a:rPr lang="en-US" sz="1800" b="0" i="0" u="none" strike="noStrike" noProof="0"/>
                        <a:t>Asia-Pacific Conference on Intelligent Robot Systems (ACIRS)</a:t>
                      </a:r>
                      <a:endParaRPr lang="en-US" u="none"/>
                    </a:p>
                  </a:txBody>
                  <a:tcPr/>
                </a:tc>
                <a:tc>
                  <a:txBody>
                    <a:bodyPr/>
                    <a:lstStyle/>
                    <a:p>
                      <a:pPr marL="285750" indent="-285750">
                        <a:buFont typeface="Arial"/>
                        <a:buChar char="•"/>
                      </a:pPr>
                      <a:r>
                        <a:rPr lang="en-US"/>
                        <a:t>Developed training procedure, set of actions available, suitable state representation, and a reward function.</a:t>
                      </a:r>
                    </a:p>
                    <a:p>
                      <a:pPr marL="285750" lvl="0" indent="-285750">
                        <a:buFont typeface="Arial"/>
                        <a:buChar char="•"/>
                      </a:pPr>
                      <a:r>
                        <a:rPr lang="en-US" sz="1800" b="0" i="0" u="none" strike="noStrike" noProof="0">
                          <a:latin typeface="Calibri"/>
                        </a:rPr>
                        <a:t>Evaluated using a simulated real-time environment</a:t>
                      </a:r>
                    </a:p>
                    <a:p>
                      <a:pPr marL="285750" lvl="0" indent="-285750">
                        <a:buFont typeface="Arial"/>
                        <a:buChar char="•"/>
                      </a:pPr>
                      <a:r>
                        <a:rPr lang="en-US" sz="1800" b="0" i="0" u="none" strike="noStrike" noProof="0"/>
                        <a:t>The experimental</a:t>
                      </a:r>
                      <a:br>
                        <a:rPr lang="en-US" sz="1800" b="0" i="0" u="none" strike="noStrike" noProof="0"/>
                      </a:br>
                      <a:r>
                        <a:rPr lang="en-US" sz="1800" b="0" i="0" u="none" strike="noStrike" noProof="0"/>
                        <a:t>evaluation showed that DRL can be applied successfully to</a:t>
                      </a:r>
                      <a:br>
                        <a:rPr lang="en-US" sz="1800" b="0" i="0" u="none" strike="noStrike" noProof="0"/>
                      </a:br>
                      <a:r>
                        <a:rPr lang="en-US" sz="1800" b="0" i="0" u="none" strike="noStrike" noProof="0"/>
                        <a:t>robot navigation.</a:t>
                      </a:r>
                      <a:endParaRPr lang="en-US"/>
                    </a:p>
                  </a:txBody>
                  <a:tcPr/>
                </a:tc>
                <a:extLst>
                  <a:ext uri="{0D108BD9-81ED-4DB2-BD59-A6C34878D82A}">
                    <a16:rowId xmlns:a16="http://schemas.microsoft.com/office/drawing/2014/main" val="3961016217"/>
                  </a:ext>
                </a:extLst>
              </a:tr>
            </a:tbl>
          </a:graphicData>
        </a:graphic>
      </p:graphicFrame>
    </p:spTree>
    <p:extLst>
      <p:ext uri="{BB962C8B-B14F-4D97-AF65-F5344CB8AC3E}">
        <p14:creationId xmlns:p14="http://schemas.microsoft.com/office/powerpoint/2010/main" val="1299554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E19A6F-F2F8-D2B4-0BF3-296522E1D92F}"/>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2082162-D3B0-071D-F073-978C82CE87FD}"/>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7</a:t>
            </a:r>
          </a:p>
        </p:txBody>
      </p:sp>
      <p:sp>
        <p:nvSpPr>
          <p:cNvPr id="4" name="Subtitle 2">
            <a:extLst>
              <a:ext uri="{FF2B5EF4-FFF2-40B4-BE49-F238E27FC236}">
                <a16:creationId xmlns:a16="http://schemas.microsoft.com/office/drawing/2014/main" id="{C110B3E4-72D3-5837-9E2F-050A2C60A98E}"/>
              </a:ext>
            </a:extLst>
          </p:cNvPr>
          <p:cNvSpPr txBox="1">
            <a:spLocks/>
          </p:cNvSpPr>
          <p:nvPr/>
        </p:nvSpPr>
        <p:spPr>
          <a:xfrm>
            <a:off x="946470" y="898912"/>
            <a:ext cx="50229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LITERATURE SURVEY</a:t>
            </a:r>
            <a:endParaRPr lang="en-US" sz="3200">
              <a:latin typeface="Arial"/>
              <a:cs typeface="Arial"/>
            </a:endParaRPr>
          </a:p>
        </p:txBody>
      </p:sp>
      <p:graphicFrame>
        <p:nvGraphicFramePr>
          <p:cNvPr id="2" name="Table 3">
            <a:extLst>
              <a:ext uri="{FF2B5EF4-FFF2-40B4-BE49-F238E27FC236}">
                <a16:creationId xmlns:a16="http://schemas.microsoft.com/office/drawing/2014/main" id="{DDD527B7-260B-E9F4-2B08-9A872BB8587D}"/>
              </a:ext>
            </a:extLst>
          </p:cNvPr>
          <p:cNvGraphicFramePr>
            <a:graphicFrameLocks noGrp="1"/>
          </p:cNvGraphicFramePr>
          <p:nvPr>
            <p:extLst>
              <p:ext uri="{D42A27DB-BD31-4B8C-83A1-F6EECF244321}">
                <p14:modId xmlns:p14="http://schemas.microsoft.com/office/powerpoint/2010/main" val="1339715431"/>
              </p:ext>
            </p:extLst>
          </p:nvPr>
        </p:nvGraphicFramePr>
        <p:xfrm>
          <a:off x="912729" y="1580816"/>
          <a:ext cx="10418571" cy="4472940"/>
        </p:xfrm>
        <a:graphic>
          <a:graphicData uri="http://schemas.openxmlformats.org/drawingml/2006/table">
            <a:tbl>
              <a:tblPr firstRow="1" bandRow="1">
                <a:tableStyleId>{5940675A-B579-460E-94D1-54222C63F5DA}</a:tableStyleId>
              </a:tblPr>
              <a:tblGrid>
                <a:gridCol w="1660357">
                  <a:extLst>
                    <a:ext uri="{9D8B030D-6E8A-4147-A177-3AD203B41FA5}">
                      <a16:colId xmlns:a16="http://schemas.microsoft.com/office/drawing/2014/main" val="1445812120"/>
                    </a:ext>
                  </a:extLst>
                </a:gridCol>
                <a:gridCol w="1876925">
                  <a:extLst>
                    <a:ext uri="{9D8B030D-6E8A-4147-A177-3AD203B41FA5}">
                      <a16:colId xmlns:a16="http://schemas.microsoft.com/office/drawing/2014/main" val="3216557593"/>
                    </a:ext>
                  </a:extLst>
                </a:gridCol>
                <a:gridCol w="1479884">
                  <a:extLst>
                    <a:ext uri="{9D8B030D-6E8A-4147-A177-3AD203B41FA5}">
                      <a16:colId xmlns:a16="http://schemas.microsoft.com/office/drawing/2014/main" val="1333191769"/>
                    </a:ext>
                  </a:extLst>
                </a:gridCol>
                <a:gridCol w="1949115">
                  <a:extLst>
                    <a:ext uri="{9D8B030D-6E8A-4147-A177-3AD203B41FA5}">
                      <a16:colId xmlns:a16="http://schemas.microsoft.com/office/drawing/2014/main" val="413819524"/>
                    </a:ext>
                  </a:extLst>
                </a:gridCol>
                <a:gridCol w="3452290">
                  <a:extLst>
                    <a:ext uri="{9D8B030D-6E8A-4147-A177-3AD203B41FA5}">
                      <a16:colId xmlns:a16="http://schemas.microsoft.com/office/drawing/2014/main" val="1513531665"/>
                    </a:ext>
                  </a:extLst>
                </a:gridCol>
              </a:tblGrid>
              <a:tr h="623285">
                <a:tc>
                  <a:txBody>
                    <a:bodyPr/>
                    <a:lstStyle/>
                    <a:p>
                      <a:pPr lvl="0">
                        <a:buNone/>
                      </a:pPr>
                      <a:r>
                        <a:rPr lang="en-US" sz="1800" b="0" i="0" u="none" strike="noStrike" noProof="0">
                          <a:latin typeface="Calibri"/>
                        </a:rPr>
                        <a:t>AUTHOR NAME</a:t>
                      </a:r>
                      <a:endParaRPr lang="en-US"/>
                    </a:p>
                  </a:txBody>
                  <a:tcPr/>
                </a:tc>
                <a:tc>
                  <a:txBody>
                    <a:bodyPr/>
                    <a:lstStyle/>
                    <a:p>
                      <a:r>
                        <a:rPr lang="en-US"/>
                        <a:t>TITLE</a:t>
                      </a:r>
                    </a:p>
                  </a:txBody>
                  <a:tcPr/>
                </a:tc>
                <a:tc>
                  <a:txBody>
                    <a:bodyPr/>
                    <a:lstStyle/>
                    <a:p>
                      <a:r>
                        <a:rPr lang="en-US"/>
                        <a:t>YEAR OF PUBLICATION</a:t>
                      </a:r>
                    </a:p>
                  </a:txBody>
                  <a:tcPr/>
                </a:tc>
                <a:tc>
                  <a:txBody>
                    <a:bodyPr/>
                    <a:lstStyle/>
                    <a:p>
                      <a:r>
                        <a:rPr lang="en-US"/>
                        <a:t>JOURNAL</a:t>
                      </a:r>
                    </a:p>
                  </a:txBody>
                  <a:tcPr/>
                </a:tc>
                <a:tc>
                  <a:txBody>
                    <a:bodyPr/>
                    <a:lstStyle/>
                    <a:p>
                      <a:r>
                        <a:rPr lang="en-US"/>
                        <a:t>DESCRIPTION</a:t>
                      </a:r>
                    </a:p>
                  </a:txBody>
                  <a:tcPr/>
                </a:tc>
                <a:extLst>
                  <a:ext uri="{0D108BD9-81ED-4DB2-BD59-A6C34878D82A}">
                    <a16:rowId xmlns:a16="http://schemas.microsoft.com/office/drawing/2014/main" val="3509171952"/>
                  </a:ext>
                </a:extLst>
              </a:tr>
              <a:tr h="3832860">
                <a:tc>
                  <a:txBody>
                    <a:bodyPr/>
                    <a:lstStyle/>
                    <a:p>
                      <a:pPr lvl="0">
                        <a:buNone/>
                      </a:pPr>
                      <a:r>
                        <a:rPr lang="en-US" sz="1800" b="0" i="0" u="none" strike="noStrike" noProof="0"/>
                        <a:t>Jing Xin</a:t>
                      </a:r>
                      <a:r>
                        <a:rPr lang="en-US" sz="1800" b="0" i="0" u="none" strike="noStrike" noProof="0">
                          <a:latin typeface="Calibri"/>
                        </a:rPr>
                        <a:t>, </a:t>
                      </a:r>
                      <a:r>
                        <a:rPr lang="en-US" sz="1800" b="0" i="0" u="none" strike="noStrike" noProof="0"/>
                        <a:t>Huan Zhao,</a:t>
                      </a:r>
                      <a:endParaRPr lang="en-US" sz="1800" b="0" i="0" u="none" strike="noStrike" noProof="0">
                        <a:latin typeface="Calibri"/>
                      </a:endParaRPr>
                    </a:p>
                    <a:p>
                      <a:pPr lvl="0">
                        <a:buNone/>
                      </a:pPr>
                      <a:r>
                        <a:rPr lang="en-US" sz="1800" b="0" i="0" u="none" strike="noStrike" noProof="0"/>
                        <a:t>Ding Liu</a:t>
                      </a:r>
                      <a:endParaRPr lang="en-US"/>
                    </a:p>
                  </a:txBody>
                  <a:tcPr/>
                </a:tc>
                <a:tc>
                  <a:txBody>
                    <a:bodyPr/>
                    <a:lstStyle/>
                    <a:p>
                      <a:pPr lvl="0" algn="l">
                        <a:lnSpc>
                          <a:spcPct val="100000"/>
                        </a:lnSpc>
                        <a:spcBef>
                          <a:spcPts val="0"/>
                        </a:spcBef>
                        <a:spcAft>
                          <a:spcPts val="0"/>
                        </a:spcAft>
                        <a:buNone/>
                      </a:pPr>
                      <a:r>
                        <a:rPr lang="en-US" sz="1800" b="0" i="0" u="none" strike="noStrike" noProof="0">
                          <a:latin typeface="Calibri"/>
                        </a:rPr>
                        <a:t>Application of Deep Reinforcement Learning in Mobile Robot Path Planning </a:t>
                      </a:r>
                      <a:endParaRPr lang="en-US"/>
                    </a:p>
                    <a:p>
                      <a:pPr lvl="0" algn="l">
                        <a:lnSpc>
                          <a:spcPct val="100000"/>
                        </a:lnSpc>
                        <a:spcBef>
                          <a:spcPts val="0"/>
                        </a:spcBef>
                        <a:spcAft>
                          <a:spcPts val="0"/>
                        </a:spcAft>
                        <a:buNone/>
                      </a:pPr>
                      <a:endParaRPr lang="en-US" i="0"/>
                    </a:p>
                    <a:p>
                      <a:pPr lvl="0">
                        <a:buNone/>
                      </a:pPr>
                      <a:endParaRPr lang="en-US"/>
                    </a:p>
                  </a:txBody>
                  <a:tcPr/>
                </a:tc>
                <a:tc>
                  <a:txBody>
                    <a:bodyPr/>
                    <a:lstStyle/>
                    <a:p>
                      <a:pPr lvl="0">
                        <a:buNone/>
                      </a:pPr>
                      <a:r>
                        <a:rPr lang="en-US" sz="1800" b="0" i="0" u="none" strike="noStrike" noProof="0">
                          <a:latin typeface="Calibri"/>
                        </a:rPr>
                        <a:t>2019</a:t>
                      </a:r>
                      <a:endParaRPr lang="en-US"/>
                    </a:p>
                  </a:txBody>
                  <a:tcPr/>
                </a:tc>
                <a:tc>
                  <a:txBody>
                    <a:bodyPr/>
                    <a:lstStyle/>
                    <a:p>
                      <a:pPr lvl="0" algn="l">
                        <a:lnSpc>
                          <a:spcPct val="100000"/>
                        </a:lnSpc>
                        <a:spcBef>
                          <a:spcPts val="0"/>
                        </a:spcBef>
                        <a:spcAft>
                          <a:spcPts val="0"/>
                        </a:spcAft>
                        <a:buNone/>
                      </a:pPr>
                      <a:r>
                        <a:rPr lang="en-US" sz="1800" b="0" i="0" u="none" strike="noStrike" noProof="0">
                          <a:latin typeface="Calibri"/>
                        </a:rPr>
                        <a:t>IEEE robotics and automation letters</a:t>
                      </a:r>
                      <a:endParaRPr lang="en-US"/>
                    </a:p>
                    <a:p>
                      <a:pPr lvl="0">
                        <a:buNone/>
                      </a:pPr>
                      <a:endParaRPr lang="en-US" sz="1800" b="0" i="0" u="none" strike="noStrike" noProof="0"/>
                    </a:p>
                  </a:txBody>
                  <a:tcPr/>
                </a:tc>
                <a:tc>
                  <a:txBody>
                    <a:bodyPr/>
                    <a:lstStyle/>
                    <a:p>
                      <a:pPr marL="285750" lvl="0" indent="-285750" algn="l">
                        <a:lnSpc>
                          <a:spcPct val="100000"/>
                        </a:lnSpc>
                        <a:spcBef>
                          <a:spcPts val="0"/>
                        </a:spcBef>
                        <a:spcAft>
                          <a:spcPts val="0"/>
                        </a:spcAft>
                        <a:buFont typeface="Arial"/>
                        <a:buChar char="•"/>
                      </a:pPr>
                      <a:r>
                        <a:rPr lang="en-US" sz="1800" b="0" i="0" u="none" strike="noStrike" noProof="0">
                          <a:latin typeface="Calibri"/>
                        </a:rPr>
                        <a:t>A Deep Q-network (DQN) is designed and trained to approximate the mobile robot state-action value function and Q value corresponding to each possible mobile robot action is determined by the well trained DQN.</a:t>
                      </a:r>
                      <a:endParaRPr lang="en-US"/>
                    </a:p>
                    <a:p>
                      <a:pPr marL="285750" lvl="0" indent="-285750">
                        <a:buFont typeface="Arial"/>
                        <a:buChar char="•"/>
                      </a:pPr>
                      <a:r>
                        <a:rPr lang="en-US" sz="1800" b="0" i="0" u="none" strike="noStrike" noProof="0">
                          <a:latin typeface="Calibri"/>
                        </a:rPr>
                        <a:t>The current optimal mobile robot action is selected by the action selection strategy to  the goal point while avoiding obstacles ultimately</a:t>
                      </a:r>
                      <a:endParaRPr lang="en-US"/>
                    </a:p>
                  </a:txBody>
                  <a:tcPr/>
                </a:tc>
                <a:extLst>
                  <a:ext uri="{0D108BD9-81ED-4DB2-BD59-A6C34878D82A}">
                    <a16:rowId xmlns:a16="http://schemas.microsoft.com/office/drawing/2014/main" val="3961016217"/>
                  </a:ext>
                </a:extLst>
              </a:tr>
            </a:tbl>
          </a:graphicData>
        </a:graphic>
      </p:graphicFrame>
    </p:spTree>
    <p:extLst>
      <p:ext uri="{BB962C8B-B14F-4D97-AF65-F5344CB8AC3E}">
        <p14:creationId xmlns:p14="http://schemas.microsoft.com/office/powerpoint/2010/main" val="3552372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8</a:t>
            </a:r>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sp>
        <p:nvSpPr>
          <p:cNvPr id="2" name="TextBox 1">
            <a:extLst>
              <a:ext uri="{FF2B5EF4-FFF2-40B4-BE49-F238E27FC236}">
                <a16:creationId xmlns:a16="http://schemas.microsoft.com/office/drawing/2014/main" id="{21E6428F-AD65-B71D-8EB4-BBFDDCC09691}"/>
              </a:ext>
            </a:extLst>
          </p:cNvPr>
          <p:cNvSpPr txBox="1"/>
          <p:nvPr/>
        </p:nvSpPr>
        <p:spPr>
          <a:xfrm>
            <a:off x="949036" y="1713923"/>
            <a:ext cx="1014094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b="1">
                <a:latin typeface="Arial"/>
                <a:ea typeface="+mn-lt"/>
                <a:cs typeface="+mn-lt"/>
              </a:rPr>
              <a:t>Reinforcement learning</a:t>
            </a:r>
            <a:r>
              <a:rPr lang="en-US">
                <a:latin typeface="Arial"/>
                <a:ea typeface="+mn-lt"/>
                <a:cs typeface="+mn-lt"/>
              </a:rPr>
              <a:t> is a machine learning training method based on rewarding desired behaviors and/or punishing undesired ones. In general, a reinforcement learning agent is able to perceive and interpret its environment, take actions and learn through trial and error. </a:t>
            </a:r>
            <a:endParaRPr lang="en-US">
              <a:latin typeface="Arial"/>
              <a:cs typeface="Arial"/>
            </a:endParaRPr>
          </a:p>
          <a:p>
            <a:pPr algn="just"/>
            <a:endParaRPr lang="en-US">
              <a:latin typeface="Arial"/>
              <a:ea typeface="Calibri" panose="020F0502020204030204"/>
              <a:cs typeface="Calibri" panose="020F0502020204030204"/>
            </a:endParaRPr>
          </a:p>
          <a:p>
            <a:pPr algn="just"/>
            <a:endParaRPr lang="en-US">
              <a:latin typeface="Arial"/>
              <a:ea typeface="Calibri" panose="020F0502020204030204"/>
              <a:cs typeface="Calibri" panose="020F0502020204030204"/>
            </a:endParaRPr>
          </a:p>
        </p:txBody>
      </p:sp>
      <p:pic>
        <p:nvPicPr>
          <p:cNvPr id="3" name="Picture 5" descr="Diagram&#10;&#10;Description automatically generated">
            <a:extLst>
              <a:ext uri="{FF2B5EF4-FFF2-40B4-BE49-F238E27FC236}">
                <a16:creationId xmlns:a16="http://schemas.microsoft.com/office/drawing/2014/main" id="{1A8BE3CF-8751-350D-644D-52516FEEE847}"/>
              </a:ext>
            </a:extLst>
          </p:cNvPr>
          <p:cNvPicPr>
            <a:picLocks noChangeAspect="1"/>
          </p:cNvPicPr>
          <p:nvPr/>
        </p:nvPicPr>
        <p:blipFill>
          <a:blip r:embed="rId2"/>
          <a:stretch>
            <a:fillRect/>
          </a:stretch>
        </p:blipFill>
        <p:spPr>
          <a:xfrm>
            <a:off x="1104899" y="2927350"/>
            <a:ext cx="4864677" cy="1992168"/>
          </a:xfrm>
          <a:prstGeom prst="rect">
            <a:avLst/>
          </a:prstGeom>
        </p:spPr>
      </p:pic>
      <p:pic>
        <p:nvPicPr>
          <p:cNvPr id="6" name="Picture 7" descr="A picture containing graphical user interface&#10;&#10;Description automatically generated">
            <a:extLst>
              <a:ext uri="{FF2B5EF4-FFF2-40B4-BE49-F238E27FC236}">
                <a16:creationId xmlns:a16="http://schemas.microsoft.com/office/drawing/2014/main" id="{B63DCD51-C78B-5277-1442-A29671134C8F}"/>
              </a:ext>
            </a:extLst>
          </p:cNvPr>
          <p:cNvPicPr>
            <a:picLocks noChangeAspect="1"/>
          </p:cNvPicPr>
          <p:nvPr/>
        </p:nvPicPr>
        <p:blipFill rotWithShape="1">
          <a:blip r:embed="rId3"/>
          <a:srcRect l="21137" t="22053" r="20781" b="10456"/>
          <a:stretch/>
        </p:blipFill>
        <p:spPr>
          <a:xfrm>
            <a:off x="6486092" y="2866303"/>
            <a:ext cx="2741804" cy="2985102"/>
          </a:xfrm>
          <a:prstGeom prst="rect">
            <a:avLst/>
          </a:prstGeom>
        </p:spPr>
      </p:pic>
      <p:sp>
        <p:nvSpPr>
          <p:cNvPr id="8" name="TextBox 7">
            <a:extLst>
              <a:ext uri="{FF2B5EF4-FFF2-40B4-BE49-F238E27FC236}">
                <a16:creationId xmlns:a16="http://schemas.microsoft.com/office/drawing/2014/main" id="{D1DB8D44-63B3-F50B-DBF4-6E01F95B3B5D}"/>
              </a:ext>
            </a:extLst>
          </p:cNvPr>
          <p:cNvSpPr txBox="1"/>
          <p:nvPr/>
        </p:nvSpPr>
        <p:spPr>
          <a:xfrm>
            <a:off x="946150" y="5439641"/>
            <a:ext cx="58171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a:latin typeface="Arial"/>
              <a:ea typeface="Calibri"/>
              <a:cs typeface="Arial"/>
            </a:endParaRPr>
          </a:p>
        </p:txBody>
      </p:sp>
      <p:sp>
        <p:nvSpPr>
          <p:cNvPr id="9" name="TextBox 8">
            <a:extLst>
              <a:ext uri="{FF2B5EF4-FFF2-40B4-BE49-F238E27FC236}">
                <a16:creationId xmlns:a16="http://schemas.microsoft.com/office/drawing/2014/main" id="{78FA54FA-0BAD-B688-C60C-2EC31D49FDE9}"/>
              </a:ext>
            </a:extLst>
          </p:cNvPr>
          <p:cNvSpPr txBox="1"/>
          <p:nvPr/>
        </p:nvSpPr>
        <p:spPr>
          <a:xfrm>
            <a:off x="1177636" y="4958772"/>
            <a:ext cx="472439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ea typeface="+mn-lt"/>
                <a:cs typeface="+mn-lt"/>
              </a:rPr>
              <a:t>Figure1: </a:t>
            </a:r>
            <a:r>
              <a:rPr lang="en-US" sz="1400">
                <a:latin typeface="Arial"/>
                <a:ea typeface="+mn-lt"/>
                <a:cs typeface="+mn-lt"/>
              </a:rPr>
              <a:t>SARSA Illustration</a:t>
            </a:r>
            <a:endParaRPr lang="en-US">
              <a:latin typeface="Arial"/>
              <a:cs typeface="Arial"/>
            </a:endParaRPr>
          </a:p>
          <a:p>
            <a:r>
              <a:rPr lang="en-US" sz="1400">
                <a:latin typeface="Arial"/>
                <a:cs typeface="Arial"/>
              </a:rPr>
              <a:t>Reference: </a:t>
            </a:r>
            <a:r>
              <a:rPr lang="en-US" sz="1400">
                <a:latin typeface="Arial"/>
                <a:cs typeface="Arial"/>
                <a:hlinkClick r:id="rId4"/>
              </a:rPr>
              <a:t>https://medium.com/@vishnuvijayanpv/what-is-reinforcement-learning-e5dc827c8564</a:t>
            </a:r>
            <a:r>
              <a:rPr lang="en-US" sz="1400">
                <a:latin typeface="Arial"/>
                <a:cs typeface="Arial"/>
              </a:rPr>
              <a:t> </a:t>
            </a:r>
            <a:endParaRPr lang="en-US">
              <a:latin typeface="Arial"/>
              <a:cs typeface="Calibri" panose="020F0502020204030204"/>
            </a:endParaRPr>
          </a:p>
        </p:txBody>
      </p:sp>
      <p:sp>
        <p:nvSpPr>
          <p:cNvPr id="11" name="TextBox 10">
            <a:extLst>
              <a:ext uri="{FF2B5EF4-FFF2-40B4-BE49-F238E27FC236}">
                <a16:creationId xmlns:a16="http://schemas.microsoft.com/office/drawing/2014/main" id="{03A98B63-F4DD-5860-5F17-15361E049E81}"/>
              </a:ext>
            </a:extLst>
          </p:cNvPr>
          <p:cNvSpPr txBox="1"/>
          <p:nvPr/>
        </p:nvSpPr>
        <p:spPr>
          <a:xfrm>
            <a:off x="9311986" y="3803072"/>
            <a:ext cx="22796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ea typeface="+mn-lt"/>
                <a:cs typeface="+mn-lt"/>
              </a:rPr>
              <a:t>Figure2: </a:t>
            </a:r>
            <a:r>
              <a:rPr lang="en-US" sz="1400">
                <a:latin typeface="Arial"/>
                <a:ea typeface="+mn-lt"/>
                <a:cs typeface="+mn-lt"/>
              </a:rPr>
              <a:t>SARSA – Software Implementation</a:t>
            </a:r>
            <a:endParaRPr lang="en-US" sz="1400">
              <a:latin typeface="Arial"/>
              <a:cs typeface="Arial"/>
            </a:endParaRPr>
          </a:p>
        </p:txBody>
      </p:sp>
    </p:spTree>
    <p:extLst>
      <p:ext uri="{BB962C8B-B14F-4D97-AF65-F5344CB8AC3E}">
        <p14:creationId xmlns:p14="http://schemas.microsoft.com/office/powerpoint/2010/main" val="33762383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33</Slides>
  <Notes>0</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REINFORCEMENT LEARNING BASED AUTOMATED PATH PLANNING IN GARDEN ENVIRONMENT USING DEPTH - 'RAPiG-D'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BASED AUTOMATED PATH PLANNING IN GARDEN ENVIRONMENT</dc:title>
  <dc:creator>Sathiya Murthi Sankaran</dc:creator>
  <cp:revision>2</cp:revision>
  <dcterms:created xsi:type="dcterms:W3CDTF">2022-03-25T07:53:27Z</dcterms:created>
  <dcterms:modified xsi:type="dcterms:W3CDTF">2022-05-16T16:53:52Z</dcterms:modified>
</cp:coreProperties>
</file>